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771" r:id="rId2"/>
    <p:sldId id="810" r:id="rId3"/>
    <p:sldId id="824" r:id="rId4"/>
    <p:sldId id="828" r:id="rId5"/>
    <p:sldId id="826" r:id="rId6"/>
    <p:sldId id="827" r:id="rId7"/>
    <p:sldId id="829" r:id="rId8"/>
    <p:sldId id="830" r:id="rId9"/>
    <p:sldId id="831" r:id="rId10"/>
    <p:sldId id="832" r:id="rId11"/>
    <p:sldId id="823" r:id="rId12"/>
    <p:sldId id="83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097" autoAdjust="0"/>
  </p:normalViewPr>
  <p:slideViewPr>
    <p:cSldViewPr snapToGrid="0">
      <p:cViewPr varScale="1">
        <p:scale>
          <a:sx n="66" d="100"/>
          <a:sy n="66" d="100"/>
        </p:scale>
        <p:origin x="125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10/04/2025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35982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362440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3116356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5597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4/10/2025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4/10/2025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lidehunter.com/" TargetMode="External"/><Relationship Id="rId2" Type="http://schemas.openxmlformats.org/officeDocument/2006/relationships/hyperlink" Target="https://www.slideegg.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facebook.com/centarzarazvoj/" TargetMode="External"/><Relationship Id="rId2" Type="http://schemas.openxmlformats.org/officeDocument/2006/relationships/hyperlink" Target="https://www.centarzarazvoj.org/" TargetMode="Externa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Одрживо пословање</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37A89-762C-A5DC-D81F-18C573BB3E3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5FAA865-2E25-C143-63A6-F61DCA09E638}"/>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D9691F1E-FCBD-8CF1-B600-ED599E3483A7}"/>
              </a:ext>
            </a:extLst>
          </p:cNvPr>
          <p:cNvSpPr txBox="1"/>
          <p:nvPr/>
        </p:nvSpPr>
        <p:spPr>
          <a:xfrm>
            <a:off x="6891728" y="1075248"/>
            <a:ext cx="5065810" cy="400110"/>
          </a:xfrm>
          <a:prstGeom prst="rect">
            <a:avLst/>
          </a:prstGeom>
          <a:noFill/>
          <a:ln>
            <a:noFill/>
          </a:ln>
        </p:spPr>
        <p:txBody>
          <a:bodyPr wrap="square">
            <a:spAutoFit/>
          </a:bodyPr>
          <a:lstStyle/>
          <a:p>
            <a:pPr algn="ctr"/>
            <a:r>
              <a:rPr lang="ru-RU" sz="2000" b="1" dirty="0">
                <a:solidFill>
                  <a:srgbClr val="0070C0"/>
                </a:solidFill>
              </a:rPr>
              <a:t>Пост тест</a:t>
            </a:r>
          </a:p>
        </p:txBody>
      </p:sp>
      <p:sp>
        <p:nvSpPr>
          <p:cNvPr id="3" name="TextBox 2">
            <a:extLst>
              <a:ext uri="{FF2B5EF4-FFF2-40B4-BE49-F238E27FC236}">
                <a16:creationId xmlns:a16="http://schemas.microsoft.com/office/drawing/2014/main" id="{29F364D7-59EA-6988-0799-E7A848EADA2E}"/>
              </a:ext>
            </a:extLst>
          </p:cNvPr>
          <p:cNvSpPr txBox="1"/>
          <p:nvPr/>
        </p:nvSpPr>
        <p:spPr>
          <a:xfrm>
            <a:off x="494935" y="1075248"/>
            <a:ext cx="5065810" cy="3477875"/>
          </a:xfrm>
          <a:prstGeom prst="rect">
            <a:avLst/>
          </a:prstGeom>
          <a:noFill/>
          <a:ln>
            <a:noFill/>
          </a:ln>
        </p:spPr>
        <p:txBody>
          <a:bodyPr wrap="square">
            <a:spAutoFit/>
          </a:bodyPr>
          <a:lstStyle/>
          <a:p>
            <a:pPr algn="ctr"/>
            <a:r>
              <a:rPr lang="ru-RU" sz="2000" b="1" dirty="0">
                <a:solidFill>
                  <a:srgbClr val="0070C0"/>
                </a:solidFill>
              </a:rPr>
              <a:t>Евалуација обуке</a:t>
            </a:r>
          </a:p>
          <a:p>
            <a:pPr algn="ctr"/>
            <a:endParaRPr lang="sr-Cyrl-RS" sz="2000" dirty="0"/>
          </a:p>
          <a:p>
            <a:pPr algn="ctr"/>
            <a:endParaRPr lang="sr-Cyrl-RS" sz="2000" dirty="0"/>
          </a:p>
          <a:p>
            <a:pPr algn="ctr"/>
            <a:r>
              <a:rPr lang="sr-Cyrl-RS" sz="2000" dirty="0"/>
              <a:t>Упитник за оцену обуке</a:t>
            </a:r>
          </a:p>
          <a:p>
            <a:pPr algn="ctr"/>
            <a:endParaRPr lang="sr-Cyrl-RS" sz="2000" dirty="0"/>
          </a:p>
          <a:p>
            <a:pPr algn="ctr"/>
            <a:endParaRPr lang="sr-Cyrl-RS" sz="2000" dirty="0"/>
          </a:p>
          <a:p>
            <a:pPr algn="ctr"/>
            <a:r>
              <a:rPr lang="ru-RU" sz="2000" dirty="0"/>
              <a:t>Путем упитника се оцењује задовољство учешћа на обуци. Упитник служи организаторима да побољшају организацију и ефекте наредних обука.</a:t>
            </a:r>
          </a:p>
          <a:p>
            <a:pPr algn="ctr"/>
            <a:endParaRPr lang="sr-Cyrl-RS" sz="2000" dirty="0"/>
          </a:p>
        </p:txBody>
      </p:sp>
      <p:sp>
        <p:nvSpPr>
          <p:cNvPr id="5" name="TextBox 4">
            <a:extLst>
              <a:ext uri="{FF2B5EF4-FFF2-40B4-BE49-F238E27FC236}">
                <a16:creationId xmlns:a16="http://schemas.microsoft.com/office/drawing/2014/main" id="{81D4FE54-8C0F-E203-B30F-757DDE99606F}"/>
              </a:ext>
            </a:extLst>
          </p:cNvPr>
          <p:cNvSpPr txBox="1"/>
          <p:nvPr/>
        </p:nvSpPr>
        <p:spPr>
          <a:xfrm>
            <a:off x="6891728" y="1968593"/>
            <a:ext cx="5065810" cy="3170099"/>
          </a:xfrm>
          <a:prstGeom prst="rect">
            <a:avLst/>
          </a:prstGeom>
          <a:noFill/>
          <a:ln>
            <a:noFill/>
          </a:ln>
        </p:spPr>
        <p:txBody>
          <a:bodyPr wrap="square">
            <a:spAutoFit/>
          </a:bodyPr>
          <a:lstStyle/>
          <a:p>
            <a:pPr algn="just"/>
            <a:r>
              <a:rPr lang="ru-RU" sz="2000" dirty="0"/>
              <a:t>Молимо Вас да одговорите на питања у вези тема обуке из озелењавање пословања и то: </a:t>
            </a:r>
          </a:p>
          <a:p>
            <a:pPr algn="just"/>
            <a:endParaRPr lang="ru-RU" sz="2000" dirty="0"/>
          </a:p>
          <a:p>
            <a:pPr marL="342900" indent="-342900" algn="just">
              <a:buFont typeface="+mj-lt"/>
              <a:buAutoNum type="arabicPeriod"/>
            </a:pPr>
            <a:r>
              <a:rPr lang="ru-RU" sz="2000" dirty="0"/>
              <a:t>Како оцењујете своје стечено знање/ вештине о појединим темама озелењавања пословања након обуке? </a:t>
            </a:r>
          </a:p>
          <a:p>
            <a:pPr marL="342900" indent="-342900" algn="just">
              <a:buFont typeface="+mj-lt"/>
              <a:buAutoNum type="arabicPeriod"/>
            </a:pPr>
            <a:endParaRPr lang="ru-RU" sz="2000" dirty="0"/>
          </a:p>
          <a:p>
            <a:pPr marL="342900" indent="-342900" algn="just">
              <a:buFont typeface="+mj-lt"/>
              <a:buAutoNum type="arabicPeriod"/>
            </a:pPr>
            <a:r>
              <a:rPr lang="ru-RU" sz="2000" dirty="0"/>
              <a:t>Колико сматрате да је ваше знање о обрађеној теми ефективно повећано? </a:t>
            </a:r>
          </a:p>
          <a:p>
            <a:pPr algn="just"/>
            <a:endParaRPr lang="ru-RU" sz="2000" dirty="0"/>
          </a:p>
        </p:txBody>
      </p:sp>
      <p:sp>
        <p:nvSpPr>
          <p:cNvPr id="6" name="TextBox 5">
            <a:extLst>
              <a:ext uri="{FF2B5EF4-FFF2-40B4-BE49-F238E27FC236}">
                <a16:creationId xmlns:a16="http://schemas.microsoft.com/office/drawing/2014/main" id="{267910D5-CF54-9B35-36B2-3583786209BA}"/>
              </a:ext>
            </a:extLst>
          </p:cNvPr>
          <p:cNvSpPr txBox="1"/>
          <p:nvPr/>
        </p:nvSpPr>
        <p:spPr>
          <a:xfrm>
            <a:off x="5863214" y="6190762"/>
            <a:ext cx="6094324" cy="369332"/>
          </a:xfrm>
          <a:prstGeom prst="rect">
            <a:avLst/>
          </a:prstGeom>
          <a:noFill/>
        </p:spPr>
        <p:txBody>
          <a:bodyPr wrap="square">
            <a:spAutoFit/>
          </a:bodyPr>
          <a:lstStyle/>
          <a:p>
            <a:pPr algn="r"/>
            <a:r>
              <a:rPr lang="ru-RU" dirty="0"/>
              <a:t>Упитник и пост тест су анонимни. </a:t>
            </a:r>
            <a:endParaRPr lang="sr-Cyrl-RS" dirty="0"/>
          </a:p>
        </p:txBody>
      </p:sp>
    </p:spTree>
    <p:extLst>
      <p:ext uri="{BB962C8B-B14F-4D97-AF65-F5344CB8AC3E}">
        <p14:creationId xmlns:p14="http://schemas.microsoft.com/office/powerpoint/2010/main" val="4203678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7E605A6-5450-7730-54CB-727A56B1F016}"/>
              </a:ext>
            </a:extLst>
          </p:cNvPr>
          <p:cNvGraphicFramePr>
            <a:graphicFrameLocks noGrp="1"/>
          </p:cNvGraphicFramePr>
          <p:nvPr>
            <p:extLst>
              <p:ext uri="{D42A27DB-BD31-4B8C-83A1-F6EECF244321}">
                <p14:modId xmlns:p14="http://schemas.microsoft.com/office/powerpoint/2010/main" val="2298708078"/>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9D1D1FA9-CDDE-8618-56BF-D11DF57D8905}"/>
              </a:ext>
            </a:extLst>
          </p:cNvPr>
          <p:cNvSpPr txBox="1"/>
          <p:nvPr/>
        </p:nvSpPr>
        <p:spPr>
          <a:xfrm>
            <a:off x="332693" y="804567"/>
            <a:ext cx="11526614" cy="923330"/>
          </a:xfrm>
          <a:prstGeom prst="rect">
            <a:avLst/>
          </a:prstGeom>
          <a:noFill/>
        </p:spPr>
        <p:txBody>
          <a:bodyPr wrap="square" rtlCol="0">
            <a:spAutoFit/>
          </a:bodyPr>
          <a:lstStyle/>
          <a:p>
            <a:pPr algn="just"/>
            <a:r>
              <a:rPr lang="sr-Cyrl-RS" b="1" dirty="0"/>
              <a:t>Извори и ресурси:</a:t>
            </a:r>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 База знања: </a:t>
            </a:r>
            <a:endParaRPr lang="en-GB" dirty="0"/>
          </a:p>
        </p:txBody>
      </p:sp>
      <p:sp>
        <p:nvSpPr>
          <p:cNvPr id="3" name="TextBox 2">
            <a:extLst>
              <a:ext uri="{FF2B5EF4-FFF2-40B4-BE49-F238E27FC236}">
                <a16:creationId xmlns:a16="http://schemas.microsoft.com/office/drawing/2014/main" id="{94C4272A-A503-70F4-612F-0D1070B2DF39}"/>
              </a:ext>
            </a:extLst>
          </p:cNvPr>
          <p:cNvSpPr txBox="1"/>
          <p:nvPr/>
        </p:nvSpPr>
        <p:spPr>
          <a:xfrm>
            <a:off x="294846" y="5813838"/>
            <a:ext cx="11526614" cy="646331"/>
          </a:xfrm>
          <a:prstGeom prst="rect">
            <a:avLst/>
          </a:prstGeom>
          <a:noFill/>
        </p:spPr>
        <p:txBody>
          <a:bodyPr wrap="square" rtlCol="0">
            <a:spAutoFit/>
          </a:bodyPr>
          <a:lstStyle/>
          <a:p>
            <a:pPr marL="342900" indent="-342900" algn="just">
              <a:buFont typeface="+mj-lt"/>
              <a:buAutoNum type="arabicPeriod" startAt="2"/>
            </a:pPr>
            <a:r>
              <a:rPr lang="en-GB" dirty="0"/>
              <a:t>Free Professional PowerPoint Templates </a:t>
            </a:r>
            <a:r>
              <a:rPr lang="en-GB" dirty="0">
                <a:hlinkClick r:id="rId2"/>
              </a:rPr>
              <a:t>https://www.slideegg.com/</a:t>
            </a:r>
            <a:r>
              <a:rPr lang="sr-Cyrl-RS" dirty="0"/>
              <a:t> и </a:t>
            </a:r>
            <a:r>
              <a:rPr lang="ru-RU" dirty="0">
                <a:hlinkClick r:id="rId3"/>
              </a:rPr>
              <a:t>www.SlideHunter.com</a:t>
            </a:r>
            <a:endParaRPr lang="ru-RU" dirty="0"/>
          </a:p>
          <a:p>
            <a:pPr marL="342900" indent="-342900" algn="just">
              <a:buFont typeface="+mj-lt"/>
              <a:buAutoNum type="arabicPeriod" startAt="2"/>
            </a:pPr>
            <a:r>
              <a:rPr lang="ru-RU" b="0" dirty="0">
                <a:solidFill>
                  <a:schemeClr val="tx1"/>
                </a:solidFill>
              </a:rPr>
              <a:t>Ресурси других страна- Водичи за инвеститоре "обновљиви извори енергије"</a:t>
            </a:r>
            <a:endParaRPr lang="en-GB" dirty="0"/>
          </a:p>
        </p:txBody>
      </p:sp>
      <p:graphicFrame>
        <p:nvGraphicFramePr>
          <p:cNvPr id="6" name="Table 5">
            <a:extLst>
              <a:ext uri="{FF2B5EF4-FFF2-40B4-BE49-F238E27FC236}">
                <a16:creationId xmlns:a16="http://schemas.microsoft.com/office/drawing/2014/main" id="{8D9B0168-C6B4-2E78-1527-BDB74168CC64}"/>
              </a:ext>
            </a:extLst>
          </p:cNvPr>
          <p:cNvGraphicFramePr>
            <a:graphicFrameLocks noGrp="1"/>
          </p:cNvGraphicFramePr>
          <p:nvPr>
            <p:extLst>
              <p:ext uri="{D42A27DB-BD31-4B8C-83A1-F6EECF244321}">
                <p14:modId xmlns:p14="http://schemas.microsoft.com/office/powerpoint/2010/main" val="217423895"/>
              </p:ext>
            </p:extLst>
          </p:nvPr>
        </p:nvGraphicFramePr>
        <p:xfrm>
          <a:off x="294846" y="1774427"/>
          <a:ext cx="11702006" cy="3992880"/>
        </p:xfrm>
        <a:graphic>
          <a:graphicData uri="http://schemas.openxmlformats.org/drawingml/2006/table">
            <a:tbl>
              <a:tblPr firstRow="1" bandRow="1">
                <a:tableStyleId>{5C22544A-7EE6-4342-B048-85BDC9FD1C3A}</a:tableStyleId>
              </a:tblPr>
              <a:tblGrid>
                <a:gridCol w="5851003">
                  <a:extLst>
                    <a:ext uri="{9D8B030D-6E8A-4147-A177-3AD203B41FA5}">
                      <a16:colId xmlns:a16="http://schemas.microsoft.com/office/drawing/2014/main" val="2913065473"/>
                    </a:ext>
                  </a:extLst>
                </a:gridCol>
                <a:gridCol w="5851003">
                  <a:extLst>
                    <a:ext uri="{9D8B030D-6E8A-4147-A177-3AD203B41FA5}">
                      <a16:colId xmlns:a16="http://schemas.microsoft.com/office/drawing/2014/main" val="2507515952"/>
                    </a:ext>
                  </a:extLst>
                </a:gridCol>
              </a:tblGrid>
              <a:tr h="370840">
                <a:tc>
                  <a:txBody>
                    <a:bodyPr/>
                    <a:lstStyle/>
                    <a:p>
                      <a:pPr marL="342900" indent="-342900" algn="just">
                        <a:buFont typeface="Wingdings" panose="05000000000000000000" pitchFamily="2" charset="2"/>
                        <a:buChar char="q"/>
                      </a:pPr>
                      <a:r>
                        <a:rPr lang="ru-RU" sz="1600" b="0" dirty="0">
                          <a:solidFill>
                            <a:schemeClr val="tx1"/>
                          </a:solidFill>
                        </a:rPr>
                        <a:t>Практични водич за озелењавање пословања</a:t>
                      </a:r>
                    </a:p>
                    <a:p>
                      <a:pPr marL="342900" indent="-342900" algn="just">
                        <a:buFont typeface="Wingdings" panose="05000000000000000000" pitchFamily="2" charset="2"/>
                        <a:buChar char="q"/>
                      </a:pPr>
                      <a:r>
                        <a:rPr lang="sr-Cyrl-RS" sz="1600" b="0" dirty="0">
                          <a:solidFill>
                            <a:schemeClr val="tx1"/>
                          </a:solidFill>
                        </a:rPr>
                        <a:t>Кратак водич за озелењавање пословања</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Циркуларна економија</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Компостирање</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Еко дизајн и енергетске ознаке </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Еколошке ознаке </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Карактеристике појединих врста електричних сијалица</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Водич - Пиктограми опасности</a:t>
                      </a:r>
                      <a:endParaRPr lang="en-US" sz="1600" b="0" dirty="0">
                        <a:solidFill>
                          <a:schemeClr val="tx1"/>
                        </a:solidFill>
                      </a:endParaRPr>
                    </a:p>
                    <a:p>
                      <a:pPr marL="342900" indent="-342900" algn="just">
                        <a:buFont typeface="Wingdings" panose="05000000000000000000" pitchFamily="2" charset="2"/>
                        <a:buChar char="q"/>
                      </a:pPr>
                      <a:r>
                        <a:rPr lang="ru-RU" sz="1600" b="0" dirty="0">
                          <a:solidFill>
                            <a:schemeClr val="tx1"/>
                          </a:solidFill>
                        </a:rPr>
                        <a:t>Водич за зелено финансирање у Србији </a:t>
                      </a:r>
                    </a:p>
                    <a:p>
                      <a:pPr marL="342900" indent="-342900" algn="just">
                        <a:buFont typeface="Wingdings" panose="05000000000000000000" pitchFamily="2" charset="2"/>
                        <a:buChar char="q"/>
                      </a:pPr>
                      <a:r>
                        <a:rPr lang="ru-RU" sz="1600" b="0" dirty="0">
                          <a:solidFill>
                            <a:schemeClr val="tx1"/>
                          </a:solidFill>
                        </a:rPr>
                        <a:t>Преглед извора финансирања за МСП-а у Србији</a:t>
                      </a:r>
                    </a:p>
                    <a:p>
                      <a:pPr marL="342900" indent="-342900" algn="just">
                        <a:buFont typeface="Wingdings" panose="05000000000000000000" pitchFamily="2" charset="2"/>
                        <a:buChar char="q"/>
                      </a:pPr>
                      <a:r>
                        <a:rPr lang="ru-RU" sz="1600" b="0" dirty="0">
                          <a:solidFill>
                            <a:srgbClr val="FF0000"/>
                          </a:solidFill>
                        </a:rPr>
                        <a:t>Водич за зелено финансирање у Северној Македонији</a:t>
                      </a:r>
                    </a:p>
                    <a:p>
                      <a:pPr marL="342900" indent="-342900" algn="just">
                        <a:buFont typeface="Wingdings" panose="05000000000000000000" pitchFamily="2" charset="2"/>
                        <a:buChar char="q"/>
                      </a:pPr>
                      <a:r>
                        <a:rPr lang="ru-RU" sz="1600" b="0" dirty="0">
                          <a:solidFill>
                            <a:srgbClr val="FF0000"/>
                          </a:solidFill>
                        </a:rPr>
                        <a:t>Преглед извора финансирања за МСП-а у Северној Македонији</a:t>
                      </a:r>
                    </a:p>
                    <a:p>
                      <a:pPr marL="342900" indent="-342900" algn="just">
                        <a:buFont typeface="Wingdings" panose="05000000000000000000" pitchFamily="2" charset="2"/>
                        <a:buChar char="q"/>
                      </a:pPr>
                      <a:r>
                        <a:rPr lang="ru-RU" sz="1600" b="0" dirty="0">
                          <a:solidFill>
                            <a:schemeClr val="tx1"/>
                          </a:solidFill>
                        </a:rPr>
                        <a:t>Примери добре праксе финансирања зеленим финансијским инструментима у Србији</a:t>
                      </a:r>
                    </a:p>
                  </a:txBody>
                  <a:tcPr anchor="ctr">
                    <a:lnL w="12700" cap="flat" cmpd="sng" algn="ctr">
                      <a:no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indent="-342900" algn="just">
                        <a:buFont typeface="Wingdings" panose="05000000000000000000" pitchFamily="2" charset="2"/>
                        <a:buChar char="q"/>
                      </a:pPr>
                      <a:r>
                        <a:rPr lang="sr-Cyrl-RS" sz="1600" b="0" dirty="0">
                          <a:solidFill>
                            <a:schemeClr val="tx1"/>
                          </a:solidFill>
                        </a:rPr>
                        <a:t>Калкулатор трошкова осветљења у Србији </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Калкулатор трошкова осветљења у Северној Македонији</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Модел бизнис плана/стратегије озелењавања пословања</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Контролна листа за озелењавање пословања</a:t>
                      </a:r>
                    </a:p>
                    <a:p>
                      <a:pPr marL="342900" indent="-342900" algn="just">
                        <a:buFont typeface="Wingdings" panose="05000000000000000000" pitchFamily="2" charset="2"/>
                        <a:buChar char="q"/>
                      </a:pPr>
                      <a:r>
                        <a:rPr lang="mk-MK" sz="1600" b="0" dirty="0">
                          <a:solidFill>
                            <a:schemeClr val="tx1"/>
                          </a:solidFill>
                        </a:rPr>
                        <a:t>Контролна листа интерне процене испуњености </a:t>
                      </a:r>
                      <a:r>
                        <a:rPr lang="en-US" sz="1600" b="0" dirty="0">
                          <a:solidFill>
                            <a:schemeClr val="tx1"/>
                          </a:solidFill>
                        </a:rPr>
                        <a:t>ESG (Environmental, Social and Governance) </a:t>
                      </a:r>
                      <a:r>
                        <a:rPr lang="mk-MK" sz="1600" b="0" dirty="0">
                          <a:solidFill>
                            <a:schemeClr val="tx1"/>
                          </a:solidFill>
                        </a:rPr>
                        <a:t>критеријума за зелено финансирање.</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Управљање отпадом - евиденција отпада</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Евиденција потрошње енергената и воде</a:t>
                      </a:r>
                      <a:endParaRPr lang="en-US" sz="1600" b="0" dirty="0">
                        <a:solidFill>
                          <a:schemeClr val="tx1"/>
                        </a:solidFill>
                      </a:endParaRPr>
                    </a:p>
                    <a:p>
                      <a:pPr marL="342900" indent="-342900" algn="just">
                        <a:buFont typeface="Wingdings" panose="05000000000000000000" pitchFamily="2" charset="2"/>
                        <a:buChar char="q"/>
                      </a:pPr>
                      <a:r>
                        <a:rPr lang="sr-Cyrl-RS" sz="1600" b="0" dirty="0">
                          <a:solidFill>
                            <a:schemeClr val="tx1"/>
                          </a:solidFill>
                        </a:rPr>
                        <a:t>Регистар инвентара енергетски ефикасне опреме</a:t>
                      </a:r>
                      <a:endParaRPr lang="en-US" sz="1600" b="0" dirty="0">
                        <a:solidFill>
                          <a:schemeClr val="tx1"/>
                        </a:solidFill>
                      </a:endParaRPr>
                    </a:p>
                    <a:p>
                      <a:pPr marL="342900" indent="-342900" algn="just">
                        <a:buFont typeface="Wingdings" panose="05000000000000000000" pitchFamily="2" charset="2"/>
                        <a:buChar char="q"/>
                      </a:pPr>
                      <a:r>
                        <a:rPr lang="ru-RU" sz="1600" b="0" dirty="0">
                          <a:solidFill>
                            <a:schemeClr val="tx1"/>
                          </a:solidFill>
                        </a:rPr>
                        <a:t>Брошура "Зелена Европа - Примери добре праксе озелењавања </a:t>
                      </a:r>
                      <a:r>
                        <a:rPr lang="ru-RU" sz="1600" b="0">
                          <a:solidFill>
                            <a:schemeClr val="tx1"/>
                          </a:solidFill>
                        </a:rPr>
                        <a:t>пословања"</a:t>
                      </a:r>
                      <a:endParaRPr lang="sr-Cyrl-RS" sz="1600" b="0" dirty="0">
                        <a:solidFill>
                          <a:schemeClr val="tx1"/>
                        </a:solidFill>
                      </a:endParaRPr>
                    </a:p>
                  </a:txBody>
                  <a:tcPr anchor="ctr">
                    <a:lnL w="12700" cap="flat" cmpd="sng" algn="ctr">
                      <a:solidFill>
                        <a:srgbClr val="0099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9168978"/>
                  </a:ext>
                </a:extLst>
              </a:tr>
            </a:tbl>
          </a:graphicData>
        </a:graphic>
      </p:graphicFrame>
    </p:spTree>
    <p:extLst>
      <p:ext uri="{BB962C8B-B14F-4D97-AF65-F5344CB8AC3E}">
        <p14:creationId xmlns:p14="http://schemas.microsoft.com/office/powerpoint/2010/main" val="3411368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CCDB17D-34EB-E3B8-F0A4-84E5537DA8B3}"/>
              </a:ext>
            </a:extLst>
          </p:cNvPr>
          <p:cNvSpPr txBox="1"/>
          <p:nvPr/>
        </p:nvSpPr>
        <p:spPr>
          <a:xfrm>
            <a:off x="5254829" y="927907"/>
            <a:ext cx="6674412" cy="3662541"/>
          </a:xfrm>
          <a:prstGeom prst="rect">
            <a:avLst/>
          </a:prstGeom>
          <a:solidFill>
            <a:srgbClr val="009900"/>
          </a:solidFill>
        </p:spPr>
        <p:txBody>
          <a:bodyPr wrap="square">
            <a:spAutoFit/>
          </a:bodyPr>
          <a:lstStyle/>
          <a:p>
            <a:pPr algn="ctr"/>
            <a:endParaRPr lang="ru-RU" sz="2400" b="1" dirty="0">
              <a:solidFill>
                <a:schemeClr val="bg1"/>
              </a:solidFill>
            </a:endParaRPr>
          </a:p>
          <a:p>
            <a:pPr algn="ctr"/>
            <a:r>
              <a:rPr lang="ru-RU" sz="2400" b="1" dirty="0">
                <a:solidFill>
                  <a:schemeClr val="bg1"/>
                </a:solidFill>
              </a:rPr>
              <a:t>ОЗЕЛЕНИ СВОЈЕ ПОСЛОВАЊЕ</a:t>
            </a:r>
          </a:p>
          <a:p>
            <a:pPr algn="just"/>
            <a:endParaRPr lang="ru-RU" sz="1200" b="1" dirty="0">
              <a:solidFill>
                <a:schemeClr val="bg1"/>
              </a:solidFill>
            </a:endParaRPr>
          </a:p>
          <a:p>
            <a:pPr marL="285750" indent="-285750" algn="just">
              <a:buFont typeface="Wingdings" panose="05000000000000000000" pitchFamily="2" charset="2"/>
              <a:buChar char="ü"/>
            </a:pPr>
            <a:r>
              <a:rPr lang="ru-RU" sz="2400" dirty="0">
                <a:solidFill>
                  <a:schemeClr val="bg1"/>
                </a:solidFill>
              </a:rPr>
              <a:t>Озелењавање пословања није добро само за животну средину – добро је и за пословање!</a:t>
            </a:r>
          </a:p>
          <a:p>
            <a:pPr marL="285750" indent="-285750" algn="just">
              <a:buFont typeface="Wingdings" panose="05000000000000000000" pitchFamily="2" charset="2"/>
              <a:buChar char="ü"/>
            </a:pPr>
            <a:endParaRPr lang="ru-RU" sz="1400" dirty="0">
              <a:solidFill>
                <a:schemeClr val="bg1"/>
              </a:solidFill>
            </a:endParaRPr>
          </a:p>
          <a:p>
            <a:pPr marL="285750" indent="-285750" algn="just">
              <a:buFont typeface="Wingdings" panose="05000000000000000000" pitchFamily="2" charset="2"/>
              <a:buChar char="ü"/>
            </a:pPr>
            <a:r>
              <a:rPr lang="ru-RU" sz="2400" dirty="0">
                <a:solidFill>
                  <a:schemeClr val="bg1"/>
                </a:solidFill>
              </a:rPr>
              <a:t>Озелењавањем пословања смањујете оперативне трошкове!</a:t>
            </a:r>
          </a:p>
          <a:p>
            <a:pPr algn="just"/>
            <a:endParaRPr lang="ru-RU" sz="1400" b="1" dirty="0">
              <a:solidFill>
                <a:schemeClr val="bg1"/>
              </a:solidFill>
            </a:endParaRPr>
          </a:p>
          <a:p>
            <a:pPr algn="ctr"/>
            <a:r>
              <a:rPr lang="ru-RU" sz="2400" b="1" dirty="0">
                <a:solidFill>
                  <a:schemeClr val="bg1"/>
                </a:solidFill>
              </a:rPr>
              <a:t>ЗАПОЧНИТЕ СВОЈЕ ЗЕЛЕНО ПУТОВАЊЕ ДАНАС</a:t>
            </a:r>
          </a:p>
          <a:p>
            <a:pPr algn="ctr"/>
            <a:endParaRPr lang="ru-RU" sz="2400" b="1" dirty="0">
              <a:solidFill>
                <a:schemeClr val="bg1"/>
              </a:solidFill>
            </a:endParaRPr>
          </a:p>
        </p:txBody>
      </p:sp>
      <p:sp>
        <p:nvSpPr>
          <p:cNvPr id="5" name="TextBox 4">
            <a:extLst>
              <a:ext uri="{FF2B5EF4-FFF2-40B4-BE49-F238E27FC236}">
                <a16:creationId xmlns:a16="http://schemas.microsoft.com/office/drawing/2014/main" id="{C6A74055-08C5-554D-CA63-1311CFB45056}"/>
              </a:ext>
            </a:extLst>
          </p:cNvPr>
          <p:cNvSpPr txBox="1"/>
          <p:nvPr/>
        </p:nvSpPr>
        <p:spPr>
          <a:xfrm>
            <a:off x="5254829" y="4860918"/>
            <a:ext cx="6663902" cy="923330"/>
          </a:xfrm>
          <a:prstGeom prst="rect">
            <a:avLst/>
          </a:prstGeom>
          <a:noFill/>
        </p:spPr>
        <p:txBody>
          <a:bodyPr wrap="square">
            <a:spAutoFit/>
          </a:bodyPr>
          <a:lstStyle/>
          <a:p>
            <a:r>
              <a:rPr lang="en-US" dirty="0"/>
              <a:t>Website: </a:t>
            </a:r>
            <a:r>
              <a:rPr lang="en-US" dirty="0">
                <a:hlinkClick r:id="rId2"/>
              </a:rPr>
              <a:t>https://www.centarzarazvoj.org/</a:t>
            </a:r>
            <a:endParaRPr lang="sr-Cyrl-RS" dirty="0"/>
          </a:p>
          <a:p>
            <a:r>
              <a:rPr lang="en-US" dirty="0"/>
              <a:t>Social media channels: </a:t>
            </a:r>
            <a:r>
              <a:rPr lang="en-US" dirty="0">
                <a:hlinkClick r:id="rId3"/>
              </a:rPr>
              <a:t>https://www.facebook.com/centarzarazvoj/</a:t>
            </a:r>
            <a:endParaRPr lang="sr-Cyrl-RS" dirty="0"/>
          </a:p>
          <a:p>
            <a:r>
              <a:rPr lang="sr-Cyrl-RS" dirty="0"/>
              <a:t>Контакт</a:t>
            </a:r>
            <a:r>
              <a:rPr lang="en-US" dirty="0"/>
              <a:t>: info@centarzarazvoj.org</a:t>
            </a:r>
          </a:p>
        </p:txBody>
      </p:sp>
      <p:grpSp>
        <p:nvGrpSpPr>
          <p:cNvPr id="6" name="Group 5">
            <a:extLst>
              <a:ext uri="{FF2B5EF4-FFF2-40B4-BE49-F238E27FC236}">
                <a16:creationId xmlns:a16="http://schemas.microsoft.com/office/drawing/2014/main" id="{7791B3C9-1ED1-CA0D-1156-CC0BAE6FC9E2}"/>
              </a:ext>
            </a:extLst>
          </p:cNvPr>
          <p:cNvGrpSpPr/>
          <p:nvPr/>
        </p:nvGrpSpPr>
        <p:grpSpPr>
          <a:xfrm>
            <a:off x="273269" y="921150"/>
            <a:ext cx="4742364" cy="4843061"/>
            <a:chOff x="512466" y="532060"/>
            <a:chExt cx="4742364" cy="4843061"/>
          </a:xfrm>
        </p:grpSpPr>
        <p:pic>
          <p:nvPicPr>
            <p:cNvPr id="7" name="Picture 6">
              <a:extLst>
                <a:ext uri="{FF2B5EF4-FFF2-40B4-BE49-F238E27FC236}">
                  <a16:creationId xmlns:a16="http://schemas.microsoft.com/office/drawing/2014/main" id="{4CDED938-9FBA-E2C9-33D9-953A10EDA7B1}"/>
                </a:ext>
              </a:extLst>
            </p:cNvPr>
            <p:cNvPicPr>
              <a:picLocks noChangeAspect="1"/>
            </p:cNvPicPr>
            <p:nvPr/>
          </p:nvPicPr>
          <p:blipFill>
            <a:blip r:embed="rId4"/>
            <a:stretch>
              <a:fillRect/>
            </a:stretch>
          </p:blipFill>
          <p:spPr>
            <a:xfrm>
              <a:off x="512466" y="1546269"/>
              <a:ext cx="4742364" cy="3828852"/>
            </a:xfrm>
            <a:prstGeom prst="rect">
              <a:avLst/>
            </a:prstGeom>
            <a:ln>
              <a:solidFill>
                <a:schemeClr val="accent1"/>
              </a:solidFill>
            </a:ln>
          </p:spPr>
        </p:pic>
        <p:pic>
          <p:nvPicPr>
            <p:cNvPr id="8" name="Picture 7">
              <a:extLst>
                <a:ext uri="{FF2B5EF4-FFF2-40B4-BE49-F238E27FC236}">
                  <a16:creationId xmlns:a16="http://schemas.microsoft.com/office/drawing/2014/main" id="{82FCC2AA-AA1A-2A41-179A-0CA4DF96AA48}"/>
                </a:ext>
              </a:extLst>
            </p:cNvPr>
            <p:cNvPicPr>
              <a:picLocks noChangeAspect="1"/>
            </p:cNvPicPr>
            <p:nvPr/>
          </p:nvPicPr>
          <p:blipFill>
            <a:blip r:embed="rId5"/>
            <a:stretch>
              <a:fillRect/>
            </a:stretch>
          </p:blipFill>
          <p:spPr>
            <a:xfrm>
              <a:off x="512466" y="532060"/>
              <a:ext cx="4742364" cy="1014209"/>
            </a:xfrm>
            <a:prstGeom prst="rect">
              <a:avLst/>
            </a:prstGeom>
            <a:ln>
              <a:solidFill>
                <a:schemeClr val="accent1"/>
              </a:solidFill>
            </a:ln>
          </p:spPr>
        </p:pic>
      </p:grpSp>
      <p:graphicFrame>
        <p:nvGraphicFramePr>
          <p:cNvPr id="9" name="Table 8">
            <a:extLst>
              <a:ext uri="{FF2B5EF4-FFF2-40B4-BE49-F238E27FC236}">
                <a16:creationId xmlns:a16="http://schemas.microsoft.com/office/drawing/2014/main" id="{F5EC1D2B-1D61-E65B-0C63-2DD81EBD70DE}"/>
              </a:ext>
            </a:extLst>
          </p:cNvPr>
          <p:cNvGraphicFramePr>
            <a:graphicFrameLocks noGrp="1"/>
          </p:cNvGraphicFramePr>
          <p:nvPr/>
        </p:nvGraphicFramePr>
        <p:xfrm>
          <a:off x="273269" y="6204456"/>
          <a:ext cx="11655972" cy="370839"/>
        </p:xfrm>
        <a:graphic>
          <a:graphicData uri="http://schemas.openxmlformats.org/drawingml/2006/table">
            <a:tbl>
              <a:tblPr firstRow="1" firstCol="1" bandRow="1"/>
              <a:tblGrid>
                <a:gridCol w="4482340">
                  <a:extLst>
                    <a:ext uri="{9D8B030D-6E8A-4147-A177-3AD203B41FA5}">
                      <a16:colId xmlns:a16="http://schemas.microsoft.com/office/drawing/2014/main" val="482221350"/>
                    </a:ext>
                  </a:extLst>
                </a:gridCol>
                <a:gridCol w="2690112">
                  <a:extLst>
                    <a:ext uri="{9D8B030D-6E8A-4147-A177-3AD203B41FA5}">
                      <a16:colId xmlns:a16="http://schemas.microsoft.com/office/drawing/2014/main" val="1867382548"/>
                    </a:ext>
                  </a:extLst>
                </a:gridCol>
                <a:gridCol w="4483520">
                  <a:extLst>
                    <a:ext uri="{9D8B030D-6E8A-4147-A177-3AD203B41FA5}">
                      <a16:colId xmlns:a16="http://schemas.microsoft.com/office/drawing/2014/main" val="124762712"/>
                    </a:ext>
                  </a:extLst>
                </a:gridCol>
              </a:tblGrid>
              <a:tr h="370839">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440323993"/>
                  </a:ext>
                </a:extLst>
              </a:tr>
            </a:tbl>
          </a:graphicData>
        </a:graphic>
      </p:graphicFrame>
      <p:graphicFrame>
        <p:nvGraphicFramePr>
          <p:cNvPr id="10" name="Table 9">
            <a:extLst>
              <a:ext uri="{FF2B5EF4-FFF2-40B4-BE49-F238E27FC236}">
                <a16:creationId xmlns:a16="http://schemas.microsoft.com/office/drawing/2014/main" id="{E7B07D7F-D3BA-2DA6-BDE8-9571CD024814}"/>
              </a:ext>
            </a:extLst>
          </p:cNvPr>
          <p:cNvGraphicFramePr>
            <a:graphicFrameLocks noGrp="1"/>
          </p:cNvGraphicFramePr>
          <p:nvPr>
            <p:extLst>
              <p:ext uri="{D42A27DB-BD31-4B8C-83A1-F6EECF244321}">
                <p14:modId xmlns:p14="http://schemas.microsoft.com/office/powerpoint/2010/main" val="2454664476"/>
              </p:ext>
            </p:extLst>
          </p:nvPr>
        </p:nvGraphicFramePr>
        <p:xfrm>
          <a:off x="273269" y="295485"/>
          <a:ext cx="11655972" cy="370840"/>
        </p:xfrm>
        <a:graphic>
          <a:graphicData uri="http://schemas.openxmlformats.org/drawingml/2006/table">
            <a:tbl>
              <a:tblPr firstRow="1" bandRow="1">
                <a:tableStyleId>{93296810-A885-4BE3-A3E7-6D5BEEA58F35}</a:tableStyleId>
              </a:tblPr>
              <a:tblGrid>
                <a:gridCol w="11655972">
                  <a:extLst>
                    <a:ext uri="{9D8B030D-6E8A-4147-A177-3AD203B41FA5}">
                      <a16:colId xmlns:a16="http://schemas.microsoft.com/office/drawing/2014/main" val="3832995452"/>
                    </a:ext>
                  </a:extLst>
                </a:gridCol>
              </a:tblGrid>
              <a:tr h="370840">
                <a:tc>
                  <a:txBody>
                    <a:bodyPr/>
                    <a:lstStyle/>
                    <a:p>
                      <a:pPr algn="ctr"/>
                      <a:r>
                        <a:rPr lang="ru-RU" dirty="0">
                          <a:solidFill>
                            <a:schemeClr val="tx1"/>
                          </a:solidFill>
                        </a:rPr>
                        <a:t>Пратите нас</a:t>
                      </a:r>
                      <a:endParaRPr lang="sr-Cyrl-RS" dirty="0">
                        <a:solidFill>
                          <a:schemeClr val="tx1"/>
                        </a:solidFill>
                      </a:endParaRP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Tree>
    <p:extLst>
      <p:ext uri="{BB962C8B-B14F-4D97-AF65-F5344CB8AC3E}">
        <p14:creationId xmlns:p14="http://schemas.microsoft.com/office/powerpoint/2010/main" val="3782541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D90EC-A991-5B88-16AF-900C2F640B7E}"/>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1FF6AD4-71DE-F85E-4E87-1A905F5AAF90}"/>
              </a:ext>
            </a:extLst>
          </p:cNvPr>
          <p:cNvGraphicFramePr>
            <a:graphicFrameLocks noGrp="1"/>
          </p:cNvGraphicFramePr>
          <p:nvPr>
            <p:extLst>
              <p:ext uri="{D42A27DB-BD31-4B8C-83A1-F6EECF244321}">
                <p14:modId xmlns:p14="http://schemas.microsoft.com/office/powerpoint/2010/main" val="1905460281"/>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6D57010C-5C87-0188-FF74-88777C1FAA74}"/>
              </a:ext>
            </a:extLst>
          </p:cNvPr>
          <p:cNvSpPr txBox="1"/>
          <p:nvPr/>
        </p:nvSpPr>
        <p:spPr>
          <a:xfrm>
            <a:off x="199723" y="1512491"/>
            <a:ext cx="6094070" cy="4401205"/>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Одрживо пословање је примена пословних стратегија и активности које задовољавају потребе предузећа уз заштиту, одржавање и унапређење људских и природних ресурса који ће бити потребни у будућности.</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Одрживо пословање је темељ за раст и дугорочну перспективу предузећа и обавезујући захтев које намећу светске економије као што је ЕУ.</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Интегрисање одрживих пракси и циљева у пословне стратегије отвара пут МСП-а ка укључивању у ланце добављача великих компанија.</a:t>
            </a:r>
          </a:p>
        </p:txBody>
      </p:sp>
      <p:grpSp>
        <p:nvGrpSpPr>
          <p:cNvPr id="5" name="Group 4">
            <a:extLst>
              <a:ext uri="{FF2B5EF4-FFF2-40B4-BE49-F238E27FC236}">
                <a16:creationId xmlns:a16="http://schemas.microsoft.com/office/drawing/2014/main" id="{34FB4637-6641-D5D7-8F1C-75033AD56712}"/>
              </a:ext>
            </a:extLst>
          </p:cNvPr>
          <p:cNvGrpSpPr>
            <a:grpSpLocks noChangeAspect="1"/>
          </p:cNvGrpSpPr>
          <p:nvPr/>
        </p:nvGrpSpPr>
        <p:grpSpPr>
          <a:xfrm>
            <a:off x="6540815" y="1206319"/>
            <a:ext cx="5244908" cy="4931499"/>
            <a:chOff x="-19679" y="0"/>
            <a:chExt cx="4995325" cy="4698762"/>
          </a:xfrm>
        </p:grpSpPr>
        <p:grpSp>
          <p:nvGrpSpPr>
            <p:cNvPr id="6" name="Group 5">
              <a:extLst>
                <a:ext uri="{FF2B5EF4-FFF2-40B4-BE49-F238E27FC236}">
                  <a16:creationId xmlns:a16="http://schemas.microsoft.com/office/drawing/2014/main" id="{6B2FACF9-F309-A814-E821-C0ACF438F59E}"/>
                </a:ext>
              </a:extLst>
            </p:cNvPr>
            <p:cNvGrpSpPr/>
            <p:nvPr/>
          </p:nvGrpSpPr>
          <p:grpSpPr>
            <a:xfrm>
              <a:off x="-19679" y="0"/>
              <a:ext cx="4995325" cy="4698762"/>
              <a:chOff x="-17636" y="0"/>
              <a:chExt cx="4476665" cy="4210894"/>
            </a:xfrm>
          </p:grpSpPr>
          <p:sp>
            <p:nvSpPr>
              <p:cNvPr id="8" name="Freeform 54">
                <a:extLst>
                  <a:ext uri="{FF2B5EF4-FFF2-40B4-BE49-F238E27FC236}">
                    <a16:creationId xmlns:a16="http://schemas.microsoft.com/office/drawing/2014/main" id="{B70BD687-621A-419E-813D-050C39477FBD}"/>
                  </a:ext>
                </a:extLst>
              </p:cNvPr>
              <p:cNvSpPr/>
              <p:nvPr/>
            </p:nvSpPr>
            <p:spPr>
              <a:xfrm>
                <a:off x="0" y="1317216"/>
                <a:ext cx="2116129" cy="2893678"/>
              </a:xfrm>
              <a:custGeom>
                <a:avLst/>
                <a:gdLst>
                  <a:gd name="connsiteX0" fmla="*/ 956854 w 1399483"/>
                  <a:gd name="connsiteY0" fmla="*/ 0 h 1913708"/>
                  <a:gd name="connsiteX1" fmla="*/ 1329305 w 1399483"/>
                  <a:gd name="connsiteY1" fmla="*/ 75194 h 1913708"/>
                  <a:gd name="connsiteX2" fmla="*/ 1399483 w 1399483"/>
                  <a:gd name="connsiteY2" fmla="*/ 109001 h 1913708"/>
                  <a:gd name="connsiteX3" fmla="*/ 1314604 w 1399483"/>
                  <a:gd name="connsiteY3" fmla="*/ 174068 h 1913708"/>
                  <a:gd name="connsiteX4" fmla="*/ 956854 w 1399483"/>
                  <a:gd name="connsiteY4" fmla="*/ 956855 h 1913708"/>
                  <a:gd name="connsiteX5" fmla="*/ 958129 w 1399483"/>
                  <a:gd name="connsiteY5" fmla="*/ 982104 h 1913708"/>
                  <a:gd name="connsiteX6" fmla="*/ 958130 w 1399483"/>
                  <a:gd name="connsiteY6" fmla="*/ 982104 h 1913708"/>
                  <a:gd name="connsiteX7" fmla="*/ 962200 w 1399483"/>
                  <a:gd name="connsiteY7" fmla="*/ 1062700 h 1913708"/>
                  <a:gd name="connsiteX8" fmla="*/ 1324045 w 1399483"/>
                  <a:gd name="connsiteY8" fmla="*/ 1747721 h 1913708"/>
                  <a:gd name="connsiteX9" fmla="*/ 1399377 w 1399483"/>
                  <a:gd name="connsiteY9" fmla="*/ 1804758 h 1913708"/>
                  <a:gd name="connsiteX10" fmla="*/ 1329305 w 1399483"/>
                  <a:gd name="connsiteY10" fmla="*/ 1838514 h 1913708"/>
                  <a:gd name="connsiteX11" fmla="*/ 956854 w 1399483"/>
                  <a:gd name="connsiteY11" fmla="*/ 1913708 h 1913708"/>
                  <a:gd name="connsiteX12" fmla="*/ 0 w 1399483"/>
                  <a:gd name="connsiteY12" fmla="*/ 956854 h 1913708"/>
                  <a:gd name="connsiteX13" fmla="*/ 956854 w 1399483"/>
                  <a:gd name="connsiteY13" fmla="*/ 0 h 1913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99483" h="1913708">
                    <a:moveTo>
                      <a:pt x="956854" y="0"/>
                    </a:moveTo>
                    <a:cubicBezTo>
                      <a:pt x="1088968" y="0"/>
                      <a:pt x="1214829" y="26775"/>
                      <a:pt x="1329305" y="75194"/>
                    </a:cubicBezTo>
                    <a:lnTo>
                      <a:pt x="1399483" y="109001"/>
                    </a:lnTo>
                    <a:lnTo>
                      <a:pt x="1314604" y="174068"/>
                    </a:lnTo>
                    <a:cubicBezTo>
                      <a:pt x="1095471" y="363888"/>
                      <a:pt x="956854" y="644184"/>
                      <a:pt x="956854" y="956855"/>
                    </a:cubicBezTo>
                    <a:lnTo>
                      <a:pt x="958129" y="982104"/>
                    </a:lnTo>
                    <a:lnTo>
                      <a:pt x="958130" y="982104"/>
                    </a:lnTo>
                    <a:lnTo>
                      <a:pt x="962200" y="1062700"/>
                    </a:lnTo>
                    <a:cubicBezTo>
                      <a:pt x="990033" y="1336762"/>
                      <a:pt x="1124766" y="1579220"/>
                      <a:pt x="1324045" y="1747721"/>
                    </a:cubicBezTo>
                    <a:lnTo>
                      <a:pt x="1399377" y="1804758"/>
                    </a:lnTo>
                    <a:lnTo>
                      <a:pt x="1329305" y="1838514"/>
                    </a:lnTo>
                    <a:cubicBezTo>
                      <a:pt x="1214829" y="1886933"/>
                      <a:pt x="1088968" y="1913708"/>
                      <a:pt x="956854" y="1913708"/>
                    </a:cubicBezTo>
                    <a:cubicBezTo>
                      <a:pt x="428398" y="1913708"/>
                      <a:pt x="0" y="1485310"/>
                      <a:pt x="0" y="956854"/>
                    </a:cubicBezTo>
                    <a:cubicBezTo>
                      <a:pt x="0" y="428398"/>
                      <a:pt x="428398" y="0"/>
                      <a:pt x="956854" y="0"/>
                    </a:cubicBezTo>
                    <a:close/>
                  </a:path>
                </a:pathLst>
              </a:custGeom>
              <a:solidFill>
                <a:srgbClr val="F3AC1E"/>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9" name="Freeform 55">
                <a:extLst>
                  <a:ext uri="{FF2B5EF4-FFF2-40B4-BE49-F238E27FC236}">
                    <a16:creationId xmlns:a16="http://schemas.microsoft.com/office/drawing/2014/main" id="{CBD4AF19-6D08-C282-9940-DFFCEE2834C8}"/>
                  </a:ext>
                </a:extLst>
              </p:cNvPr>
              <p:cNvSpPr/>
              <p:nvPr/>
            </p:nvSpPr>
            <p:spPr>
              <a:xfrm>
                <a:off x="1570391" y="1544612"/>
                <a:ext cx="2888638" cy="2666282"/>
              </a:xfrm>
              <a:custGeom>
                <a:avLst/>
                <a:gdLst>
                  <a:gd name="connsiteX0" fmla="*/ 1467058 w 1910375"/>
                  <a:gd name="connsiteY0" fmla="*/ 0 h 1763322"/>
                  <a:gd name="connsiteX1" fmla="*/ 1488507 w 1910375"/>
                  <a:gd name="connsiteY1" fmla="*/ 13030 h 1763322"/>
                  <a:gd name="connsiteX2" fmla="*/ 1910375 w 1910375"/>
                  <a:gd name="connsiteY2" fmla="*/ 806468 h 1763322"/>
                  <a:gd name="connsiteX3" fmla="*/ 953521 w 1910375"/>
                  <a:gd name="connsiteY3" fmla="*/ 1763322 h 1763322"/>
                  <a:gd name="connsiteX4" fmla="*/ 1607 w 1910375"/>
                  <a:gd name="connsiteY4" fmla="*/ 904301 h 1763322"/>
                  <a:gd name="connsiteX5" fmla="*/ 0 w 1910375"/>
                  <a:gd name="connsiteY5" fmla="*/ 872480 h 1763322"/>
                  <a:gd name="connsiteX6" fmla="*/ 56314 w 1910375"/>
                  <a:gd name="connsiteY6" fmla="*/ 898762 h 1763322"/>
                  <a:gd name="connsiteX7" fmla="*/ 435907 w 1910375"/>
                  <a:gd name="connsiteY7" fmla="*/ 970569 h 1763322"/>
                  <a:gd name="connsiteX8" fmla="*/ 929359 w 1910375"/>
                  <a:gd name="connsiteY8" fmla="*/ 845622 h 1763322"/>
                  <a:gd name="connsiteX9" fmla="*/ 952247 w 1910375"/>
                  <a:gd name="connsiteY9" fmla="*/ 831718 h 1763322"/>
                  <a:gd name="connsiteX10" fmla="*/ 952247 w 1910375"/>
                  <a:gd name="connsiteY10" fmla="*/ 831717 h 1763322"/>
                  <a:gd name="connsiteX11" fmla="*/ 1014713 w 1910375"/>
                  <a:gd name="connsiteY11" fmla="*/ 793768 h 1763322"/>
                  <a:gd name="connsiteX12" fmla="*/ 1462820 w 1910375"/>
                  <a:gd name="connsiteY12" fmla="*/ 67189 h 1763322"/>
                  <a:gd name="connsiteX13" fmla="*/ 1467058 w 1910375"/>
                  <a:gd name="connsiteY13" fmla="*/ 0 h 1763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0375" h="1763322">
                    <a:moveTo>
                      <a:pt x="1467058" y="0"/>
                    </a:moveTo>
                    <a:lnTo>
                      <a:pt x="1488507" y="13030"/>
                    </a:lnTo>
                    <a:cubicBezTo>
                      <a:pt x="1743032" y="184983"/>
                      <a:pt x="1910375" y="476183"/>
                      <a:pt x="1910375" y="806468"/>
                    </a:cubicBezTo>
                    <a:cubicBezTo>
                      <a:pt x="1910375" y="1334924"/>
                      <a:pt x="1481977" y="1763322"/>
                      <a:pt x="953521" y="1763322"/>
                    </a:cubicBezTo>
                    <a:cubicBezTo>
                      <a:pt x="458094" y="1763322"/>
                      <a:pt x="50608" y="1386801"/>
                      <a:pt x="1607" y="904301"/>
                    </a:cubicBezTo>
                    <a:lnTo>
                      <a:pt x="0" y="872480"/>
                    </a:lnTo>
                    <a:lnTo>
                      <a:pt x="56314" y="898762"/>
                    </a:lnTo>
                    <a:cubicBezTo>
                      <a:pt x="173850" y="945109"/>
                      <a:pt x="301905" y="970569"/>
                      <a:pt x="435907" y="970569"/>
                    </a:cubicBezTo>
                    <a:cubicBezTo>
                      <a:pt x="614577" y="970569"/>
                      <a:pt x="782674" y="925307"/>
                      <a:pt x="929359" y="845622"/>
                    </a:cubicBezTo>
                    <a:lnTo>
                      <a:pt x="952247" y="831718"/>
                    </a:lnTo>
                    <a:lnTo>
                      <a:pt x="952247" y="831717"/>
                    </a:lnTo>
                    <a:lnTo>
                      <a:pt x="1014713" y="793768"/>
                    </a:lnTo>
                    <a:cubicBezTo>
                      <a:pt x="1255665" y="630984"/>
                      <a:pt x="1424401" y="369424"/>
                      <a:pt x="1462820" y="67189"/>
                    </a:cubicBezTo>
                    <a:lnTo>
                      <a:pt x="1467058" y="0"/>
                    </a:lnTo>
                    <a:close/>
                  </a:path>
                </a:pathLst>
              </a:custGeom>
              <a:solidFill>
                <a:srgbClr val="A1B400"/>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10" name="Freeform 56">
                <a:extLst>
                  <a:ext uri="{FF2B5EF4-FFF2-40B4-BE49-F238E27FC236}">
                    <a16:creationId xmlns:a16="http://schemas.microsoft.com/office/drawing/2014/main" id="{A2AFB18B-34FA-A9F8-B320-19E91646A1D8}"/>
                  </a:ext>
                </a:extLst>
              </p:cNvPr>
              <p:cNvSpPr/>
              <p:nvPr/>
            </p:nvSpPr>
            <p:spPr>
              <a:xfrm>
                <a:off x="787716" y="0"/>
                <a:ext cx="2888638" cy="2666284"/>
              </a:xfrm>
              <a:custGeom>
                <a:avLst/>
                <a:gdLst>
                  <a:gd name="connsiteX0" fmla="*/ 953521 w 1910375"/>
                  <a:gd name="connsiteY0" fmla="*/ 0 h 1763323"/>
                  <a:gd name="connsiteX1" fmla="*/ 1910375 w 1910375"/>
                  <a:gd name="connsiteY1" fmla="*/ 956854 h 1763323"/>
                  <a:gd name="connsiteX2" fmla="*/ 1488507 w 1910375"/>
                  <a:gd name="connsiteY2" fmla="*/ 1750292 h 1763323"/>
                  <a:gd name="connsiteX3" fmla="*/ 1467058 w 1910375"/>
                  <a:gd name="connsiteY3" fmla="*/ 1763323 h 1763323"/>
                  <a:gd name="connsiteX4" fmla="*/ 1462820 w 1910375"/>
                  <a:gd name="connsiteY4" fmla="*/ 1696133 h 1763323"/>
                  <a:gd name="connsiteX5" fmla="*/ 1014713 w 1910375"/>
                  <a:gd name="connsiteY5" fmla="*/ 969554 h 1763323"/>
                  <a:gd name="connsiteX6" fmla="*/ 953523 w 1910375"/>
                  <a:gd name="connsiteY6" fmla="*/ 932381 h 1763323"/>
                  <a:gd name="connsiteX7" fmla="*/ 953522 w 1910375"/>
                  <a:gd name="connsiteY7" fmla="*/ 932381 h 1763323"/>
                  <a:gd name="connsiteX8" fmla="*/ 929358 w 1910375"/>
                  <a:gd name="connsiteY8" fmla="*/ 917701 h 1763323"/>
                  <a:gd name="connsiteX9" fmla="*/ 435906 w 1910375"/>
                  <a:gd name="connsiteY9" fmla="*/ 792754 h 1763323"/>
                  <a:gd name="connsiteX10" fmla="*/ 56313 w 1910375"/>
                  <a:gd name="connsiteY10" fmla="*/ 864561 h 1763323"/>
                  <a:gd name="connsiteX11" fmla="*/ 0 w 1910375"/>
                  <a:gd name="connsiteY11" fmla="*/ 890843 h 1763323"/>
                  <a:gd name="connsiteX12" fmla="*/ 1607 w 1910375"/>
                  <a:gd name="connsiteY12" fmla="*/ 859021 h 1763323"/>
                  <a:gd name="connsiteX13" fmla="*/ 953521 w 1910375"/>
                  <a:gd name="connsiteY13" fmla="*/ 0 h 1763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0375" h="1763323">
                    <a:moveTo>
                      <a:pt x="953521" y="0"/>
                    </a:moveTo>
                    <a:cubicBezTo>
                      <a:pt x="1481977" y="0"/>
                      <a:pt x="1910375" y="428398"/>
                      <a:pt x="1910375" y="956854"/>
                    </a:cubicBezTo>
                    <a:cubicBezTo>
                      <a:pt x="1910375" y="1287139"/>
                      <a:pt x="1743032" y="1578339"/>
                      <a:pt x="1488507" y="1750292"/>
                    </a:cubicBezTo>
                    <a:lnTo>
                      <a:pt x="1467058" y="1763323"/>
                    </a:lnTo>
                    <a:lnTo>
                      <a:pt x="1462820" y="1696133"/>
                    </a:lnTo>
                    <a:cubicBezTo>
                      <a:pt x="1424401" y="1393898"/>
                      <a:pt x="1255665" y="1132338"/>
                      <a:pt x="1014713" y="969554"/>
                    </a:cubicBezTo>
                    <a:lnTo>
                      <a:pt x="953523" y="932381"/>
                    </a:lnTo>
                    <a:lnTo>
                      <a:pt x="953522" y="932381"/>
                    </a:lnTo>
                    <a:lnTo>
                      <a:pt x="929358" y="917701"/>
                    </a:lnTo>
                    <a:cubicBezTo>
                      <a:pt x="782673" y="838017"/>
                      <a:pt x="614576" y="792754"/>
                      <a:pt x="435906" y="792754"/>
                    </a:cubicBezTo>
                    <a:cubicBezTo>
                      <a:pt x="301904" y="792754"/>
                      <a:pt x="173849" y="818215"/>
                      <a:pt x="56313" y="864561"/>
                    </a:cubicBezTo>
                    <a:lnTo>
                      <a:pt x="0" y="890843"/>
                    </a:lnTo>
                    <a:lnTo>
                      <a:pt x="1607" y="859021"/>
                    </a:lnTo>
                    <a:cubicBezTo>
                      <a:pt x="50608" y="376522"/>
                      <a:pt x="458094" y="0"/>
                      <a:pt x="953521" y="0"/>
                    </a:cubicBezTo>
                    <a:close/>
                  </a:path>
                </a:pathLst>
              </a:custGeom>
              <a:solidFill>
                <a:srgbClr val="4472C4">
                  <a:lumMod val="50000"/>
                </a:srgbClr>
              </a:solidFill>
              <a:ln w="12700" cap="flat" cmpd="sng" algn="ctr">
                <a:no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11" name="Rectangle 10">
                <a:extLst>
                  <a:ext uri="{FF2B5EF4-FFF2-40B4-BE49-F238E27FC236}">
                    <a16:creationId xmlns:a16="http://schemas.microsoft.com/office/drawing/2014/main" id="{3B28DE81-084B-D583-1509-621294746195}"/>
                  </a:ext>
                </a:extLst>
              </p:cNvPr>
              <p:cNvSpPr/>
              <p:nvPr/>
            </p:nvSpPr>
            <p:spPr>
              <a:xfrm>
                <a:off x="2344605" y="2896617"/>
                <a:ext cx="1885949" cy="836709"/>
              </a:xfrm>
              <a:prstGeom prst="rect">
                <a:avLst/>
              </a:prstGeom>
            </p:spPr>
            <p:txBody>
              <a:bodyPr wrap="square" anchor="ctr">
                <a:noAutofit/>
              </a:bodyPr>
              <a:lstStyle/>
              <a:p>
                <a:pPr marL="0" marR="0" lvl="0" indent="0" algn="ctr" defTabSz="914400" eaLnBrk="1" fontAlgn="base" latinLnBrk="0" hangingPunct="1">
                  <a:lnSpc>
                    <a:spcPct val="100000"/>
                  </a:lnSpc>
                  <a:spcBef>
                    <a:spcPts val="0"/>
                  </a:spcBef>
                  <a:spcAft>
                    <a:spcPts val="0"/>
                  </a:spcAft>
                  <a:buClrTx/>
                  <a:buSzTx/>
                  <a:buFontTx/>
                  <a:buNone/>
                  <a:tabLst/>
                  <a:defRPr/>
                </a:pPr>
                <a:r>
                  <a:rPr kumimoji="0" lang="sr-Cyrl-RS" sz="2000" b="1" i="0" u="none" strike="noStrike" kern="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Еколошка одговорност</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sp>
            <p:nvSpPr>
              <p:cNvPr id="12" name="Rectangle 11">
                <a:extLst>
                  <a:ext uri="{FF2B5EF4-FFF2-40B4-BE49-F238E27FC236}">
                    <a16:creationId xmlns:a16="http://schemas.microsoft.com/office/drawing/2014/main" id="{D3048F55-228F-0C97-BE7F-391E9062A246}"/>
                  </a:ext>
                </a:extLst>
              </p:cNvPr>
              <p:cNvSpPr/>
              <p:nvPr/>
            </p:nvSpPr>
            <p:spPr>
              <a:xfrm>
                <a:off x="1269849" y="413044"/>
                <a:ext cx="2116359" cy="619255"/>
              </a:xfrm>
              <a:prstGeom prst="rect">
                <a:avLst/>
              </a:prstGeom>
            </p:spPr>
            <p:txBody>
              <a:bodyPr wrap="square" anchor="ctr">
                <a:noAutofit/>
              </a:bodyPr>
              <a:lstStyle/>
              <a:p>
                <a:pPr marL="0" marR="0" lvl="0" indent="0" algn="ctr" defTabSz="914400" eaLnBrk="1" fontAlgn="base" latinLnBrk="0" hangingPunct="1">
                  <a:lnSpc>
                    <a:spcPct val="100000"/>
                  </a:lnSpc>
                  <a:spcBef>
                    <a:spcPts val="0"/>
                  </a:spcBef>
                  <a:spcAft>
                    <a:spcPts val="0"/>
                  </a:spcAft>
                  <a:buClrTx/>
                  <a:buSzTx/>
                  <a:buFontTx/>
                  <a:buNone/>
                  <a:tabLst/>
                  <a:defRPr/>
                </a:pPr>
                <a:r>
                  <a:rPr kumimoji="0" lang="bg-BG" sz="2000" b="1" i="0" u="none" strike="noStrike" kern="0" cap="none" spc="0" normalizeH="0" baseline="0" noProof="0" dirty="0">
                    <a:ln>
                      <a:noFill/>
                    </a:ln>
                    <a:solidFill>
                      <a:srgbClr val="FFFFFF"/>
                    </a:solidFill>
                    <a:effectLst/>
                    <a:uLnTx/>
                    <a:uFillTx/>
                    <a:ea typeface="Times New Roman" panose="02020603050405020304" pitchFamily="18" charset="0"/>
                    <a:cs typeface="Times New Roman" panose="02020603050405020304" pitchFamily="18" charset="0"/>
                  </a:rPr>
                  <a:t>Економска </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a:p>
                <a:pPr marL="0" marR="0" lvl="0" indent="0" algn="ctr" defTabSz="914400" eaLnBrk="1" fontAlgn="base" latinLnBrk="0" hangingPunct="1">
                  <a:lnSpc>
                    <a:spcPct val="100000"/>
                  </a:lnSpc>
                  <a:spcBef>
                    <a:spcPts val="0"/>
                  </a:spcBef>
                  <a:spcAft>
                    <a:spcPts val="0"/>
                  </a:spcAft>
                  <a:buClrTx/>
                  <a:buSzTx/>
                  <a:buFontTx/>
                  <a:buNone/>
                  <a:tabLst/>
                  <a:defRPr/>
                </a:pPr>
                <a:r>
                  <a:rPr kumimoji="0" lang="bg-BG" sz="2000" b="1" i="0" u="none" strike="noStrike" kern="0" cap="none" spc="0" normalizeH="0" baseline="0" noProof="0" dirty="0">
                    <a:ln>
                      <a:noFill/>
                    </a:ln>
                    <a:solidFill>
                      <a:srgbClr val="FFFFFF"/>
                    </a:solidFill>
                    <a:effectLst/>
                    <a:uLnTx/>
                    <a:uFillTx/>
                    <a:ea typeface="Times New Roman" panose="02020603050405020304" pitchFamily="18" charset="0"/>
                    <a:cs typeface="Times New Roman" panose="02020603050405020304" pitchFamily="18" charset="0"/>
                  </a:rPr>
                  <a:t>одрживост</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sp>
            <p:nvSpPr>
              <p:cNvPr id="13" name="Rectangle 12">
                <a:extLst>
                  <a:ext uri="{FF2B5EF4-FFF2-40B4-BE49-F238E27FC236}">
                    <a16:creationId xmlns:a16="http://schemas.microsoft.com/office/drawing/2014/main" id="{F7E84231-635D-97C1-8F87-EB3CCF1715FD}"/>
                  </a:ext>
                </a:extLst>
              </p:cNvPr>
              <p:cNvSpPr/>
              <p:nvPr/>
            </p:nvSpPr>
            <p:spPr>
              <a:xfrm>
                <a:off x="-17636" y="2140478"/>
                <a:ext cx="1610698" cy="1166244"/>
              </a:xfrm>
              <a:prstGeom prst="rect">
                <a:avLst/>
              </a:prstGeom>
            </p:spPr>
            <p:txBody>
              <a:bodyPr wrap="square" anchor="ctr">
                <a:noAutofit/>
              </a:bodyPr>
              <a:lstStyle/>
              <a:p>
                <a:pPr marL="0" marR="0" lvl="0" indent="0" algn="ctr" defTabSz="914400" eaLnBrk="1" fontAlgn="base" latinLnBrk="0" hangingPunct="1">
                  <a:lnSpc>
                    <a:spcPct val="100000"/>
                  </a:lnSpc>
                  <a:spcBef>
                    <a:spcPts val="0"/>
                  </a:spcBef>
                  <a:spcAft>
                    <a:spcPts val="0"/>
                  </a:spcAft>
                  <a:buClrTx/>
                  <a:buSzTx/>
                  <a:buFontTx/>
                  <a:buNone/>
                  <a:tabLst/>
                  <a:defRPr/>
                </a:pPr>
                <a:r>
                  <a:rPr kumimoji="0" lang="sr-Cyrl-RS" sz="2000" b="1" i="0" u="none" strike="noStrike" kern="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Друштвена одговорност</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sp>
          <p:nvSpPr>
            <p:cNvPr id="7" name="TextBox 47">
              <a:extLst>
                <a:ext uri="{FF2B5EF4-FFF2-40B4-BE49-F238E27FC236}">
                  <a16:creationId xmlns:a16="http://schemas.microsoft.com/office/drawing/2014/main" id="{4A487D82-541E-D850-52D1-4097E825192C}"/>
                </a:ext>
              </a:extLst>
            </p:cNvPr>
            <p:cNvSpPr txBox="1"/>
            <p:nvPr/>
          </p:nvSpPr>
          <p:spPr>
            <a:xfrm>
              <a:off x="1752332" y="2277160"/>
              <a:ext cx="1482324" cy="761992"/>
            </a:xfrm>
            <a:prstGeom prst="rect">
              <a:avLst/>
            </a:prstGeom>
            <a:noFill/>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bg-BG" sz="20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Одрживо пословање</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spTree>
    <p:extLst>
      <p:ext uri="{BB962C8B-B14F-4D97-AF65-F5344CB8AC3E}">
        <p14:creationId xmlns:p14="http://schemas.microsoft.com/office/powerpoint/2010/main" val="47042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7E6BF-352F-1FB1-9185-0A47089CC33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4ACBBEA-E530-BAB8-2968-F7D38F47DE81}"/>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13" name="TextBox 12">
            <a:extLst>
              <a:ext uri="{FF2B5EF4-FFF2-40B4-BE49-F238E27FC236}">
                <a16:creationId xmlns:a16="http://schemas.microsoft.com/office/drawing/2014/main" id="{F3B67AD8-6BE6-7BC9-9370-BE17D73ABC23}"/>
              </a:ext>
            </a:extLst>
          </p:cNvPr>
          <p:cNvSpPr txBox="1"/>
          <p:nvPr/>
        </p:nvSpPr>
        <p:spPr>
          <a:xfrm>
            <a:off x="334161" y="949818"/>
            <a:ext cx="11495166" cy="5324535"/>
          </a:xfrm>
          <a:prstGeom prst="rect">
            <a:avLst/>
          </a:prstGeom>
          <a:noFill/>
        </p:spPr>
        <p:txBody>
          <a:bodyPr wrap="square">
            <a:spAutoFit/>
          </a:bodyPr>
          <a:lstStyle/>
          <a:p>
            <a:r>
              <a:rPr lang="ru-RU" sz="2000" dirty="0"/>
              <a:t>Кључни аспекти одрживог пословања: </a:t>
            </a:r>
          </a:p>
          <a:p>
            <a:endParaRPr lang="ru-RU" sz="2000" dirty="0"/>
          </a:p>
          <a:p>
            <a:pPr marL="342900" indent="-342900" algn="just">
              <a:buFont typeface="Wingdings" panose="05000000000000000000" pitchFamily="2" charset="2"/>
              <a:buChar char="q"/>
            </a:pPr>
            <a:r>
              <a:rPr lang="ru-RU" sz="2000" dirty="0"/>
              <a:t>Одговорност према животној средини: смањење утицаја на животну средину путем примене пракси које смањују потрошњу ресурса, стварање отпада и загађења (нпр. коришћење обновљиве енергије, усвајање еколошки прихватљивих производних процеса и промоција рециклаже).</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Друштвена одговорност:  добробит запослених и заједнице (поштене радне праксе, етички принципи пословања и допринос иницијативама друштвеног развоја).</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Економска одрживост: пословање које може остати профитабилно на дуги рок.</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Иновација и прилагодљивост: давање приоритета иновацијама како би се пронашли нови и одрживији начини пословања (усвајање нових технологија, стварање еколошки прихватљивих производа или проналажење нових решења за еколошке и друштвене изазове).</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Транспарентност и комуникација:  дељење информација о еколошким и друштвеним иницијативама.</a:t>
            </a:r>
          </a:p>
        </p:txBody>
      </p:sp>
    </p:spTree>
    <p:extLst>
      <p:ext uri="{BB962C8B-B14F-4D97-AF65-F5344CB8AC3E}">
        <p14:creationId xmlns:p14="http://schemas.microsoft.com/office/powerpoint/2010/main" val="86461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FFDE9-8AD1-D5F3-956A-4CFCBCFBED2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5A56736-3184-DDD9-41DB-C0A0EBC9896C}"/>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pSp>
        <p:nvGrpSpPr>
          <p:cNvPr id="2" name="Group 1">
            <a:extLst>
              <a:ext uri="{FF2B5EF4-FFF2-40B4-BE49-F238E27FC236}">
                <a16:creationId xmlns:a16="http://schemas.microsoft.com/office/drawing/2014/main" id="{BA923596-FBE0-66D6-1EEE-7AD0E165175F}"/>
              </a:ext>
            </a:extLst>
          </p:cNvPr>
          <p:cNvGrpSpPr>
            <a:grpSpLocks noChangeAspect="1"/>
          </p:cNvGrpSpPr>
          <p:nvPr/>
        </p:nvGrpSpPr>
        <p:grpSpPr>
          <a:xfrm>
            <a:off x="5239182" y="943826"/>
            <a:ext cx="6834102" cy="5414200"/>
            <a:chOff x="0" y="0"/>
            <a:chExt cx="7569082" cy="5996640"/>
          </a:xfrm>
        </p:grpSpPr>
        <p:grpSp>
          <p:nvGrpSpPr>
            <p:cNvPr id="3" name="Group 2">
              <a:extLst>
                <a:ext uri="{FF2B5EF4-FFF2-40B4-BE49-F238E27FC236}">
                  <a16:creationId xmlns:a16="http://schemas.microsoft.com/office/drawing/2014/main" id="{99BD0EE5-C06F-09D3-EDAC-4DC0BD7BC2E7}"/>
                </a:ext>
              </a:extLst>
            </p:cNvPr>
            <p:cNvGrpSpPr/>
            <p:nvPr/>
          </p:nvGrpSpPr>
          <p:grpSpPr>
            <a:xfrm>
              <a:off x="0" y="964870"/>
              <a:ext cx="7569082" cy="5031770"/>
              <a:chOff x="0" y="964870"/>
              <a:chExt cx="7569082" cy="5031770"/>
            </a:xfrm>
          </p:grpSpPr>
          <p:grpSp>
            <p:nvGrpSpPr>
              <p:cNvPr id="24" name="Group 23">
                <a:extLst>
                  <a:ext uri="{FF2B5EF4-FFF2-40B4-BE49-F238E27FC236}">
                    <a16:creationId xmlns:a16="http://schemas.microsoft.com/office/drawing/2014/main" id="{29A1B4E2-D780-0BDC-DFB1-4FACC0DD3BFD}"/>
                  </a:ext>
                </a:extLst>
              </p:cNvPr>
              <p:cNvGrpSpPr/>
              <p:nvPr/>
            </p:nvGrpSpPr>
            <p:grpSpPr>
              <a:xfrm>
                <a:off x="1159257" y="964870"/>
                <a:ext cx="5068559" cy="5031770"/>
                <a:chOff x="1159257" y="964870"/>
                <a:chExt cx="5068559" cy="5031770"/>
              </a:xfrm>
            </p:grpSpPr>
            <p:grpSp>
              <p:nvGrpSpPr>
                <p:cNvPr id="29" name="Group 28">
                  <a:extLst>
                    <a:ext uri="{FF2B5EF4-FFF2-40B4-BE49-F238E27FC236}">
                      <a16:creationId xmlns:a16="http://schemas.microsoft.com/office/drawing/2014/main" id="{57928166-34AA-5463-B850-F185D354A994}"/>
                    </a:ext>
                  </a:extLst>
                </p:cNvPr>
                <p:cNvGrpSpPr/>
                <p:nvPr/>
              </p:nvGrpSpPr>
              <p:grpSpPr>
                <a:xfrm>
                  <a:off x="1159257" y="964870"/>
                  <a:ext cx="5068559" cy="5031770"/>
                  <a:chOff x="1159257" y="964870"/>
                  <a:chExt cx="5068559" cy="5031770"/>
                </a:xfrm>
              </p:grpSpPr>
              <p:sp>
                <p:nvSpPr>
                  <p:cNvPr id="54" name="Google Shape;87;p13">
                    <a:extLst>
                      <a:ext uri="{FF2B5EF4-FFF2-40B4-BE49-F238E27FC236}">
                        <a16:creationId xmlns:a16="http://schemas.microsoft.com/office/drawing/2014/main" id="{5B8201AF-1393-70C9-4AA9-8772EC10ED02}"/>
                      </a:ext>
                    </a:extLst>
                  </p:cNvPr>
                  <p:cNvSpPr/>
                  <p:nvPr/>
                </p:nvSpPr>
                <p:spPr>
                  <a:xfrm>
                    <a:off x="1346656" y="1162936"/>
                    <a:ext cx="4693761" cy="4693761"/>
                  </a:xfrm>
                  <a:custGeom>
                    <a:avLst/>
                    <a:gdLst/>
                    <a:ahLst/>
                    <a:cxnLst/>
                    <a:rect l="l" t="t" r="r" b="b"/>
                    <a:pathLst>
                      <a:path w="4948567" h="4948567" extrusionOk="0">
                        <a:moveTo>
                          <a:pt x="2474168" y="-41"/>
                        </a:moveTo>
                        <a:cubicBezTo>
                          <a:pt x="1107937" y="-41"/>
                          <a:pt x="-49" y="1107812"/>
                          <a:pt x="-49" y="2474310"/>
                        </a:cubicBezTo>
                        <a:cubicBezTo>
                          <a:pt x="-49" y="3840782"/>
                          <a:pt x="1107696" y="4948527"/>
                          <a:pt x="2474168" y="4948527"/>
                        </a:cubicBezTo>
                        <a:cubicBezTo>
                          <a:pt x="3840399" y="4948527"/>
                          <a:pt x="4948519" y="3840809"/>
                          <a:pt x="4948519" y="2474310"/>
                        </a:cubicBezTo>
                        <a:cubicBezTo>
                          <a:pt x="4948519" y="1107812"/>
                          <a:pt x="3840666" y="-41"/>
                          <a:pt x="2474168" y="-41"/>
                        </a:cubicBezTo>
                        <a:close/>
                        <a:moveTo>
                          <a:pt x="2474168" y="4240900"/>
                        </a:moveTo>
                        <a:cubicBezTo>
                          <a:pt x="1498505" y="4240820"/>
                          <a:pt x="707632" y="3449839"/>
                          <a:pt x="707712" y="2474176"/>
                        </a:cubicBezTo>
                        <a:cubicBezTo>
                          <a:pt x="707792" y="1498513"/>
                          <a:pt x="1498773" y="707640"/>
                          <a:pt x="2474436" y="707720"/>
                        </a:cubicBezTo>
                        <a:cubicBezTo>
                          <a:pt x="3450045" y="707801"/>
                          <a:pt x="4240892" y="1498701"/>
                          <a:pt x="4240892" y="2474310"/>
                        </a:cubicBezTo>
                        <a:cubicBezTo>
                          <a:pt x="4240664" y="3449866"/>
                          <a:pt x="3449724" y="4240579"/>
                          <a:pt x="2474168" y="4240498"/>
                        </a:cubicBezTo>
                        <a:close/>
                      </a:path>
                    </a:pathLst>
                  </a:custGeom>
                  <a:solidFill>
                    <a:srgbClr val="70AD47"/>
                  </a:solidFill>
                  <a:ln>
                    <a:noFill/>
                  </a:ln>
                </p:spPr>
                <p:txBody>
                  <a:bodyPr spcFirstLastPara="1" wrap="square" lIns="91425" tIns="45700" rIns="91425" bIns="45700" anchor="ctr" anchorCtr="0">
                    <a:noAutofit/>
                  </a:bodyPr>
                  <a:lstStyle/>
                  <a:p>
                    <a:endParaRPr lang="en-US" sz="1600"/>
                  </a:p>
                </p:txBody>
              </p:sp>
              <p:sp>
                <p:nvSpPr>
                  <p:cNvPr id="55" name="Google Shape;88;p13">
                    <a:extLst>
                      <a:ext uri="{FF2B5EF4-FFF2-40B4-BE49-F238E27FC236}">
                        <a16:creationId xmlns:a16="http://schemas.microsoft.com/office/drawing/2014/main" id="{84617C56-5F77-0710-1ABF-BD2D9FF88A92}"/>
                      </a:ext>
                    </a:extLst>
                  </p:cNvPr>
                  <p:cNvSpPr/>
                  <p:nvPr/>
                </p:nvSpPr>
                <p:spPr>
                  <a:xfrm>
                    <a:off x="3582053" y="964870"/>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6" name="Google Shape;91;p13">
                    <a:extLst>
                      <a:ext uri="{FF2B5EF4-FFF2-40B4-BE49-F238E27FC236}">
                        <a16:creationId xmlns:a16="http://schemas.microsoft.com/office/drawing/2014/main" id="{84BAC78F-5C64-EE07-C7DF-D5E67313F13C}"/>
                      </a:ext>
                    </a:extLst>
                  </p:cNvPr>
                  <p:cNvSpPr/>
                  <p:nvPr/>
                </p:nvSpPr>
                <p:spPr>
                  <a:xfrm>
                    <a:off x="1626668" y="1442948"/>
                    <a:ext cx="4133737" cy="4133863"/>
                  </a:xfrm>
                  <a:custGeom>
                    <a:avLst/>
                    <a:gdLst/>
                    <a:ahLst/>
                    <a:cxnLst/>
                    <a:rect l="l" t="t" r="r" b="b"/>
                    <a:pathLst>
                      <a:path w="4358141" h="4358275" extrusionOk="0">
                        <a:moveTo>
                          <a:pt x="2178955" y="4358235"/>
                        </a:moveTo>
                        <a:cubicBezTo>
                          <a:pt x="977476" y="4358235"/>
                          <a:pt x="-49" y="3380443"/>
                          <a:pt x="-49" y="2179097"/>
                        </a:cubicBezTo>
                        <a:cubicBezTo>
                          <a:pt x="-49" y="977752"/>
                          <a:pt x="977744" y="-41"/>
                          <a:pt x="2178955" y="-41"/>
                        </a:cubicBezTo>
                        <a:cubicBezTo>
                          <a:pt x="3380166" y="-41"/>
                          <a:pt x="4358093" y="977752"/>
                          <a:pt x="4358093" y="2179097"/>
                        </a:cubicBezTo>
                        <a:cubicBezTo>
                          <a:pt x="4358093" y="3380443"/>
                          <a:pt x="3380568" y="4358235"/>
                          <a:pt x="2178955" y="4358235"/>
                        </a:cubicBezTo>
                        <a:close/>
                        <a:moveTo>
                          <a:pt x="2178955" y="26078"/>
                        </a:moveTo>
                        <a:cubicBezTo>
                          <a:pt x="991942" y="26078"/>
                          <a:pt x="26070" y="991950"/>
                          <a:pt x="26070" y="2179097"/>
                        </a:cubicBezTo>
                        <a:cubicBezTo>
                          <a:pt x="26070" y="3366244"/>
                          <a:pt x="991942" y="4331982"/>
                          <a:pt x="2178955" y="4331982"/>
                        </a:cubicBezTo>
                        <a:cubicBezTo>
                          <a:pt x="3365968" y="4331982"/>
                          <a:pt x="4331974" y="3366244"/>
                          <a:pt x="4331974" y="2179097"/>
                        </a:cubicBezTo>
                        <a:cubicBezTo>
                          <a:pt x="4331974" y="991950"/>
                          <a:pt x="3366102" y="26078"/>
                          <a:pt x="2178955" y="26078"/>
                        </a:cubicBez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7" name="Google Shape;88;p13">
                    <a:extLst>
                      <a:ext uri="{FF2B5EF4-FFF2-40B4-BE49-F238E27FC236}">
                        <a16:creationId xmlns:a16="http://schemas.microsoft.com/office/drawing/2014/main" id="{2E7BFE77-0397-AE83-B307-5E2EA89C6074}"/>
                      </a:ext>
                    </a:extLst>
                  </p:cNvPr>
                  <p:cNvSpPr/>
                  <p:nvPr/>
                </p:nvSpPr>
                <p:spPr>
                  <a:xfrm rot="10800000">
                    <a:off x="3169023" y="4965144"/>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8" name="Google Shape;88;p13">
                    <a:extLst>
                      <a:ext uri="{FF2B5EF4-FFF2-40B4-BE49-F238E27FC236}">
                        <a16:creationId xmlns:a16="http://schemas.microsoft.com/office/drawing/2014/main" id="{8AC16912-1D55-9B73-41A1-E34270930F64}"/>
                      </a:ext>
                    </a:extLst>
                  </p:cNvPr>
                  <p:cNvSpPr/>
                  <p:nvPr/>
                </p:nvSpPr>
                <p:spPr>
                  <a:xfrm rot="5400000">
                    <a:off x="5505553" y="3183480"/>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9" name="Google Shape;88;p13">
                    <a:extLst>
                      <a:ext uri="{FF2B5EF4-FFF2-40B4-BE49-F238E27FC236}">
                        <a16:creationId xmlns:a16="http://schemas.microsoft.com/office/drawing/2014/main" id="{5DE6591C-4EDD-DE6A-9711-8EDA6C0B6E64}"/>
                      </a:ext>
                    </a:extLst>
                  </p:cNvPr>
                  <p:cNvSpPr/>
                  <p:nvPr/>
                </p:nvSpPr>
                <p:spPr>
                  <a:xfrm rot="16200000">
                    <a:off x="1468490" y="2787553"/>
                    <a:ext cx="413030" cy="1031496"/>
                  </a:xfrm>
                  <a:custGeom>
                    <a:avLst/>
                    <a:gdLst/>
                    <a:ahLst/>
                    <a:cxnLst/>
                    <a:rect l="l" t="t" r="r" b="b"/>
                    <a:pathLst>
                      <a:path w="435452" h="1087492" extrusionOk="0">
                        <a:moveTo>
                          <a:pt x="0" y="0"/>
                        </a:moveTo>
                        <a:lnTo>
                          <a:pt x="0" y="1087493"/>
                        </a:lnTo>
                        <a:lnTo>
                          <a:pt x="435452" y="543679"/>
                        </a:lnTo>
                        <a:lnTo>
                          <a:pt x="0" y="0"/>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grpSp>
            <p:grpSp>
              <p:nvGrpSpPr>
                <p:cNvPr id="30" name="Google Shape;128;p13">
                  <a:extLst>
                    <a:ext uri="{FF2B5EF4-FFF2-40B4-BE49-F238E27FC236}">
                      <a16:creationId xmlns:a16="http://schemas.microsoft.com/office/drawing/2014/main" id="{A7435985-FAA5-F52F-98E9-46D534E4C646}"/>
                    </a:ext>
                  </a:extLst>
                </p:cNvPr>
                <p:cNvGrpSpPr/>
                <p:nvPr/>
              </p:nvGrpSpPr>
              <p:grpSpPr>
                <a:xfrm>
                  <a:off x="2853119" y="2669399"/>
                  <a:ext cx="1680835" cy="1680834"/>
                  <a:chOff x="2853119" y="2669399"/>
                  <a:chExt cx="1772081" cy="1772081"/>
                </a:xfrm>
              </p:grpSpPr>
              <p:sp>
                <p:nvSpPr>
                  <p:cNvPr id="31" name="Google Shape;129;p13">
                    <a:extLst>
                      <a:ext uri="{FF2B5EF4-FFF2-40B4-BE49-F238E27FC236}">
                        <a16:creationId xmlns:a16="http://schemas.microsoft.com/office/drawing/2014/main" id="{DCD0AE80-3D4E-F909-812A-00E88234D56E}"/>
                      </a:ext>
                    </a:extLst>
                  </p:cNvPr>
                  <p:cNvSpPr/>
                  <p:nvPr/>
                </p:nvSpPr>
                <p:spPr>
                  <a:xfrm rot="-4637401">
                    <a:off x="2853119" y="2669399"/>
                    <a:ext cx="1772081" cy="1772081"/>
                  </a:xfrm>
                  <a:custGeom>
                    <a:avLst/>
                    <a:gdLst/>
                    <a:ahLst/>
                    <a:cxnLst/>
                    <a:rect l="l" t="t" r="r" b="b"/>
                    <a:pathLst>
                      <a:path w="1772081" h="1772081" extrusionOk="0">
                        <a:moveTo>
                          <a:pt x="1772032" y="886000"/>
                        </a:moveTo>
                        <a:cubicBezTo>
                          <a:pt x="1772032" y="1375346"/>
                          <a:pt x="1375338" y="1772040"/>
                          <a:pt x="885991" y="1772040"/>
                        </a:cubicBezTo>
                        <a:cubicBezTo>
                          <a:pt x="396645" y="1772040"/>
                          <a:pt x="-49" y="1375346"/>
                          <a:pt x="-49" y="886000"/>
                        </a:cubicBezTo>
                        <a:cubicBezTo>
                          <a:pt x="-49" y="396653"/>
                          <a:pt x="396645" y="-41"/>
                          <a:pt x="885991" y="-41"/>
                        </a:cubicBezTo>
                        <a:cubicBezTo>
                          <a:pt x="1375338" y="-41"/>
                          <a:pt x="1772032" y="396653"/>
                          <a:pt x="1772032" y="886000"/>
                        </a:cubicBezTo>
                        <a:close/>
                      </a:path>
                    </a:pathLst>
                  </a:custGeom>
                  <a:solidFill>
                    <a:srgbClr val="A8D08C"/>
                  </a:solidFill>
                  <a:ln>
                    <a:noFill/>
                  </a:ln>
                </p:spPr>
                <p:txBody>
                  <a:bodyPr spcFirstLastPara="1" wrap="square" lIns="91425" tIns="45700" rIns="91425" bIns="45700" anchor="ctr" anchorCtr="0">
                    <a:noAutofit/>
                  </a:bodyPr>
                  <a:lstStyle/>
                  <a:p>
                    <a:endParaRPr lang="en-US" sz="1600"/>
                  </a:p>
                </p:txBody>
              </p:sp>
              <p:sp>
                <p:nvSpPr>
                  <p:cNvPr id="32" name="Google Shape;130;p13">
                    <a:extLst>
                      <a:ext uri="{FF2B5EF4-FFF2-40B4-BE49-F238E27FC236}">
                        <a16:creationId xmlns:a16="http://schemas.microsoft.com/office/drawing/2014/main" id="{9081D148-35B5-4738-125A-3CB9D644E49E}"/>
                      </a:ext>
                    </a:extLst>
                  </p:cNvPr>
                  <p:cNvSpPr/>
                  <p:nvPr/>
                </p:nvSpPr>
                <p:spPr>
                  <a:xfrm>
                    <a:off x="3048191" y="2864533"/>
                    <a:ext cx="1382036" cy="1382036"/>
                  </a:xfrm>
                  <a:custGeom>
                    <a:avLst/>
                    <a:gdLst/>
                    <a:ahLst/>
                    <a:cxnLst/>
                    <a:rect l="l" t="t" r="r" b="b"/>
                    <a:pathLst>
                      <a:path w="1382036" h="1382036" extrusionOk="0">
                        <a:moveTo>
                          <a:pt x="1382036" y="691018"/>
                        </a:moveTo>
                        <a:cubicBezTo>
                          <a:pt x="1382036" y="1072657"/>
                          <a:pt x="1072657" y="1382036"/>
                          <a:pt x="691018" y="1382036"/>
                        </a:cubicBezTo>
                        <a:cubicBezTo>
                          <a:pt x="309379" y="1382036"/>
                          <a:pt x="0" y="1072657"/>
                          <a:pt x="0" y="691018"/>
                        </a:cubicBezTo>
                        <a:cubicBezTo>
                          <a:pt x="0" y="309379"/>
                          <a:pt x="309379" y="0"/>
                          <a:pt x="691018" y="0"/>
                        </a:cubicBezTo>
                        <a:cubicBezTo>
                          <a:pt x="1072657" y="0"/>
                          <a:pt x="1382036" y="309379"/>
                          <a:pt x="1382036" y="691018"/>
                        </a:cubicBezTo>
                        <a:close/>
                      </a:path>
                    </a:pathLst>
                  </a:custGeom>
                  <a:solidFill>
                    <a:srgbClr val="C4E0B2"/>
                  </a:solidFill>
                  <a:ln>
                    <a:noFill/>
                  </a:ln>
                </p:spPr>
                <p:txBody>
                  <a:bodyPr spcFirstLastPara="1" wrap="square" lIns="91425" tIns="45700" rIns="91425" bIns="45700" anchor="ctr" anchorCtr="0">
                    <a:noAutofit/>
                  </a:bodyPr>
                  <a:lstStyle/>
                  <a:p>
                    <a:endParaRPr lang="en-US" sz="1600"/>
                  </a:p>
                </p:txBody>
              </p:sp>
              <p:sp>
                <p:nvSpPr>
                  <p:cNvPr id="33" name="Google Shape;132;p13">
                    <a:extLst>
                      <a:ext uri="{FF2B5EF4-FFF2-40B4-BE49-F238E27FC236}">
                        <a16:creationId xmlns:a16="http://schemas.microsoft.com/office/drawing/2014/main" id="{80A90F48-08AA-4F80-7DBA-71EE945182A4}"/>
                      </a:ext>
                    </a:extLst>
                  </p:cNvPr>
                  <p:cNvSpPr/>
                  <p:nvPr/>
                </p:nvSpPr>
                <p:spPr>
                  <a:xfrm>
                    <a:off x="3248706" y="3103222"/>
                    <a:ext cx="921937" cy="936002"/>
                  </a:xfrm>
                  <a:custGeom>
                    <a:avLst/>
                    <a:gdLst/>
                    <a:ahLst/>
                    <a:cxnLst/>
                    <a:rect l="l" t="t" r="r" b="b"/>
                    <a:pathLst>
                      <a:path w="921937" h="936002" extrusionOk="0">
                        <a:moveTo>
                          <a:pt x="879076" y="0"/>
                        </a:moveTo>
                        <a:lnTo>
                          <a:pt x="674543" y="0"/>
                        </a:lnTo>
                        <a:lnTo>
                          <a:pt x="655255" y="424603"/>
                        </a:lnTo>
                        <a:lnTo>
                          <a:pt x="555734" y="424603"/>
                        </a:lnTo>
                        <a:lnTo>
                          <a:pt x="555734" y="282488"/>
                        </a:lnTo>
                        <a:lnTo>
                          <a:pt x="277800" y="425139"/>
                        </a:lnTo>
                        <a:lnTo>
                          <a:pt x="277800" y="282488"/>
                        </a:lnTo>
                        <a:lnTo>
                          <a:pt x="0" y="425139"/>
                        </a:lnTo>
                        <a:lnTo>
                          <a:pt x="0" y="936002"/>
                        </a:lnTo>
                        <a:lnTo>
                          <a:pt x="277800" y="936002"/>
                        </a:lnTo>
                        <a:lnTo>
                          <a:pt x="458625" y="936002"/>
                        </a:lnTo>
                        <a:lnTo>
                          <a:pt x="555734" y="936002"/>
                        </a:lnTo>
                        <a:lnTo>
                          <a:pt x="631815" y="936002"/>
                        </a:lnTo>
                        <a:lnTo>
                          <a:pt x="776876" y="936002"/>
                        </a:lnTo>
                        <a:lnTo>
                          <a:pt x="921938" y="936002"/>
                        </a:lnTo>
                        <a:lnTo>
                          <a:pt x="879076" y="0"/>
                        </a:lnTo>
                        <a:close/>
                      </a:path>
                    </a:pathLst>
                  </a:custGeom>
                  <a:solidFill>
                    <a:srgbClr val="70AD47"/>
                  </a:solidFill>
                  <a:ln>
                    <a:noFill/>
                  </a:ln>
                </p:spPr>
                <p:txBody>
                  <a:bodyPr spcFirstLastPara="1" wrap="square" lIns="91425" tIns="45700" rIns="91425" bIns="45700" anchor="ctr" anchorCtr="0">
                    <a:noAutofit/>
                  </a:bodyPr>
                  <a:lstStyle/>
                  <a:p>
                    <a:endParaRPr lang="en-US" sz="1600"/>
                  </a:p>
                </p:txBody>
              </p:sp>
              <p:sp>
                <p:nvSpPr>
                  <p:cNvPr id="34" name="Google Shape;133;p13">
                    <a:extLst>
                      <a:ext uri="{FF2B5EF4-FFF2-40B4-BE49-F238E27FC236}">
                        <a16:creationId xmlns:a16="http://schemas.microsoft.com/office/drawing/2014/main" id="{99161B14-4198-E546-EC1F-AC96791C25BC}"/>
                      </a:ext>
                    </a:extLst>
                  </p:cNvPr>
                  <p:cNvSpPr/>
                  <p:nvPr/>
                </p:nvSpPr>
                <p:spPr>
                  <a:xfrm>
                    <a:off x="3897397" y="3085407"/>
                    <a:ext cx="250475" cy="35629"/>
                  </a:xfrm>
                  <a:custGeom>
                    <a:avLst/>
                    <a:gdLst/>
                    <a:ahLst/>
                    <a:cxnLst/>
                    <a:rect l="l" t="t" r="r" b="b"/>
                    <a:pathLst>
                      <a:path w="250475" h="35629" extrusionOk="0">
                        <a:moveTo>
                          <a:pt x="233733" y="0"/>
                        </a:moveTo>
                        <a:cubicBezTo>
                          <a:pt x="242980" y="0"/>
                          <a:pt x="250476" y="0"/>
                          <a:pt x="250476" y="0"/>
                        </a:cubicBezTo>
                        <a:lnTo>
                          <a:pt x="250476" y="35629"/>
                        </a:lnTo>
                        <a:cubicBezTo>
                          <a:pt x="250476" y="35629"/>
                          <a:pt x="242980" y="35629"/>
                          <a:pt x="233733" y="35629"/>
                        </a:cubicBezTo>
                        <a:lnTo>
                          <a:pt x="16743" y="35629"/>
                        </a:lnTo>
                        <a:cubicBezTo>
                          <a:pt x="7496" y="35629"/>
                          <a:pt x="0" y="35629"/>
                          <a:pt x="0" y="35629"/>
                        </a:cubicBezTo>
                        <a:lnTo>
                          <a:pt x="0" y="0"/>
                        </a:lnTo>
                        <a:cubicBezTo>
                          <a:pt x="0" y="0"/>
                          <a:pt x="7496" y="0"/>
                          <a:pt x="16743" y="0"/>
                        </a:cubicBezTo>
                        <a:close/>
                      </a:path>
                    </a:pathLst>
                  </a:custGeom>
                  <a:solidFill>
                    <a:srgbClr val="A5CD9B"/>
                  </a:solidFill>
                  <a:ln>
                    <a:noFill/>
                  </a:ln>
                </p:spPr>
                <p:txBody>
                  <a:bodyPr spcFirstLastPara="1" wrap="square" lIns="91425" tIns="45700" rIns="91425" bIns="45700" anchor="ctr" anchorCtr="0">
                    <a:noAutofit/>
                  </a:bodyPr>
                  <a:lstStyle/>
                  <a:p>
                    <a:endParaRPr lang="en-US" sz="1600"/>
                  </a:p>
                </p:txBody>
              </p:sp>
              <p:sp>
                <p:nvSpPr>
                  <p:cNvPr id="35" name="Google Shape;134;p13">
                    <a:extLst>
                      <a:ext uri="{FF2B5EF4-FFF2-40B4-BE49-F238E27FC236}">
                        <a16:creationId xmlns:a16="http://schemas.microsoft.com/office/drawing/2014/main" id="{FFEE2F36-1C1C-90D5-E94C-6BDA4C3706A4}"/>
                      </a:ext>
                    </a:extLst>
                  </p:cNvPr>
                  <p:cNvSpPr/>
                  <p:nvPr/>
                </p:nvSpPr>
                <p:spPr>
                  <a:xfrm>
                    <a:off x="3326393"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36" name="Google Shape;135;p13">
                    <a:extLst>
                      <a:ext uri="{FF2B5EF4-FFF2-40B4-BE49-F238E27FC236}">
                        <a16:creationId xmlns:a16="http://schemas.microsoft.com/office/drawing/2014/main" id="{57B330CA-BF56-4CBE-2140-728AA5F67C20}"/>
                      </a:ext>
                    </a:extLst>
                  </p:cNvPr>
                  <p:cNvSpPr/>
                  <p:nvPr/>
                </p:nvSpPr>
                <p:spPr>
                  <a:xfrm>
                    <a:off x="3529988"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37" name="Google Shape;136;p13">
                    <a:extLst>
                      <a:ext uri="{FF2B5EF4-FFF2-40B4-BE49-F238E27FC236}">
                        <a16:creationId xmlns:a16="http://schemas.microsoft.com/office/drawing/2014/main" id="{B50D954A-7029-9B2D-C2D4-03C1A55C9B44}"/>
                      </a:ext>
                    </a:extLst>
                  </p:cNvPr>
                  <p:cNvSpPr/>
                  <p:nvPr/>
                </p:nvSpPr>
                <p:spPr>
                  <a:xfrm>
                    <a:off x="3733584" y="3646767"/>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38" name="Google Shape;137;p13">
                    <a:extLst>
                      <a:ext uri="{FF2B5EF4-FFF2-40B4-BE49-F238E27FC236}">
                        <a16:creationId xmlns:a16="http://schemas.microsoft.com/office/drawing/2014/main" id="{61B3710C-CC20-984D-C77B-B1F5FE11E503}"/>
                      </a:ext>
                    </a:extLst>
                  </p:cNvPr>
                  <p:cNvSpPr/>
                  <p:nvPr/>
                </p:nvSpPr>
                <p:spPr>
                  <a:xfrm>
                    <a:off x="3326393"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39" name="Google Shape;138;p13">
                    <a:extLst>
                      <a:ext uri="{FF2B5EF4-FFF2-40B4-BE49-F238E27FC236}">
                        <a16:creationId xmlns:a16="http://schemas.microsoft.com/office/drawing/2014/main" id="{0C813A3C-2632-1A2C-E4B3-CC84EA228B7F}"/>
                      </a:ext>
                    </a:extLst>
                  </p:cNvPr>
                  <p:cNvSpPr/>
                  <p:nvPr/>
                </p:nvSpPr>
                <p:spPr>
                  <a:xfrm>
                    <a:off x="3529988"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0" name="Google Shape;139;p13">
                    <a:extLst>
                      <a:ext uri="{FF2B5EF4-FFF2-40B4-BE49-F238E27FC236}">
                        <a16:creationId xmlns:a16="http://schemas.microsoft.com/office/drawing/2014/main" id="{E897836E-0414-F26A-84A7-02E9D565CFE7}"/>
                      </a:ext>
                    </a:extLst>
                  </p:cNvPr>
                  <p:cNvSpPr/>
                  <p:nvPr/>
                </p:nvSpPr>
                <p:spPr>
                  <a:xfrm>
                    <a:off x="3733584" y="3832146"/>
                    <a:ext cx="113316" cy="113316"/>
                  </a:xfrm>
                  <a:custGeom>
                    <a:avLst/>
                    <a:gdLst/>
                    <a:ahLst/>
                    <a:cxnLst/>
                    <a:rect l="l" t="t" r="r" b="b"/>
                    <a:pathLst>
                      <a:path w="113316" h="113316" extrusionOk="0">
                        <a:moveTo>
                          <a:pt x="0" y="0"/>
                        </a:moveTo>
                        <a:lnTo>
                          <a:pt x="113317" y="0"/>
                        </a:lnTo>
                        <a:lnTo>
                          <a:pt x="113317" y="113317"/>
                        </a:lnTo>
                        <a:lnTo>
                          <a:pt x="0" y="113317"/>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1" name="Google Shape;140;p13">
                    <a:extLst>
                      <a:ext uri="{FF2B5EF4-FFF2-40B4-BE49-F238E27FC236}">
                        <a16:creationId xmlns:a16="http://schemas.microsoft.com/office/drawing/2014/main" id="{A8A856E9-55F4-7D57-C5DF-D55EF92342DD}"/>
                      </a:ext>
                    </a:extLst>
                  </p:cNvPr>
                  <p:cNvSpPr/>
                  <p:nvPr/>
                </p:nvSpPr>
                <p:spPr>
                  <a:xfrm>
                    <a:off x="3952716" y="3179570"/>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sp>
                <p:nvSpPr>
                  <p:cNvPr id="42" name="Google Shape;141;p13">
                    <a:extLst>
                      <a:ext uri="{FF2B5EF4-FFF2-40B4-BE49-F238E27FC236}">
                        <a16:creationId xmlns:a16="http://schemas.microsoft.com/office/drawing/2014/main" id="{AB4CE827-1F27-AA38-3AAF-37388BE2EF11}"/>
                      </a:ext>
                    </a:extLst>
                  </p:cNvPr>
                  <p:cNvSpPr/>
                  <p:nvPr/>
                </p:nvSpPr>
                <p:spPr>
                  <a:xfrm>
                    <a:off x="4038307" y="3179570"/>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sp>
                <p:nvSpPr>
                  <p:cNvPr id="43" name="Google Shape;142;p13">
                    <a:extLst>
                      <a:ext uri="{FF2B5EF4-FFF2-40B4-BE49-F238E27FC236}">
                        <a16:creationId xmlns:a16="http://schemas.microsoft.com/office/drawing/2014/main" id="{E13CE8CF-39CF-6715-FBCD-8D1FFF0444F2}"/>
                      </a:ext>
                    </a:extLst>
                  </p:cNvPr>
                  <p:cNvSpPr/>
                  <p:nvPr/>
                </p:nvSpPr>
                <p:spPr>
                  <a:xfrm>
                    <a:off x="3952716" y="332208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4" name="Google Shape;143;p13">
                    <a:extLst>
                      <a:ext uri="{FF2B5EF4-FFF2-40B4-BE49-F238E27FC236}">
                        <a16:creationId xmlns:a16="http://schemas.microsoft.com/office/drawing/2014/main" id="{29EE59B5-7FC8-468B-34B1-E04C59C654EA}"/>
                      </a:ext>
                    </a:extLst>
                  </p:cNvPr>
                  <p:cNvSpPr/>
                  <p:nvPr/>
                </p:nvSpPr>
                <p:spPr>
                  <a:xfrm>
                    <a:off x="4038307" y="332208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5" name="Google Shape;144;p13">
                    <a:extLst>
                      <a:ext uri="{FF2B5EF4-FFF2-40B4-BE49-F238E27FC236}">
                        <a16:creationId xmlns:a16="http://schemas.microsoft.com/office/drawing/2014/main" id="{294C1CEA-CA3C-E242-B469-25D5B7FCC960}"/>
                      </a:ext>
                    </a:extLst>
                  </p:cNvPr>
                  <p:cNvSpPr/>
                  <p:nvPr/>
                </p:nvSpPr>
                <p:spPr>
                  <a:xfrm>
                    <a:off x="3952716" y="346473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6" name="Google Shape;145;p13">
                    <a:extLst>
                      <a:ext uri="{FF2B5EF4-FFF2-40B4-BE49-F238E27FC236}">
                        <a16:creationId xmlns:a16="http://schemas.microsoft.com/office/drawing/2014/main" id="{E04CEADD-B63A-4344-E93D-0FA71C0B9F72}"/>
                      </a:ext>
                    </a:extLst>
                  </p:cNvPr>
                  <p:cNvSpPr/>
                  <p:nvPr/>
                </p:nvSpPr>
                <p:spPr>
                  <a:xfrm>
                    <a:off x="4038307" y="3464737"/>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7" name="Google Shape;146;p13">
                    <a:extLst>
                      <a:ext uri="{FF2B5EF4-FFF2-40B4-BE49-F238E27FC236}">
                        <a16:creationId xmlns:a16="http://schemas.microsoft.com/office/drawing/2014/main" id="{4AC53DA4-B71E-FE3F-3028-C398B2497927}"/>
                      </a:ext>
                    </a:extLst>
                  </p:cNvPr>
                  <p:cNvSpPr/>
                  <p:nvPr/>
                </p:nvSpPr>
                <p:spPr>
                  <a:xfrm>
                    <a:off x="3952716" y="360725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8" name="Google Shape;147;p13">
                    <a:extLst>
                      <a:ext uri="{FF2B5EF4-FFF2-40B4-BE49-F238E27FC236}">
                        <a16:creationId xmlns:a16="http://schemas.microsoft.com/office/drawing/2014/main" id="{98E32F5B-A608-D7F2-4A29-698388A60F8A}"/>
                      </a:ext>
                    </a:extLst>
                  </p:cNvPr>
                  <p:cNvSpPr/>
                  <p:nvPr/>
                </p:nvSpPr>
                <p:spPr>
                  <a:xfrm>
                    <a:off x="4038307" y="360725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49" name="Google Shape;148;p13">
                    <a:extLst>
                      <a:ext uri="{FF2B5EF4-FFF2-40B4-BE49-F238E27FC236}">
                        <a16:creationId xmlns:a16="http://schemas.microsoft.com/office/drawing/2014/main" id="{6E4F864E-8297-C8E9-76CA-E225D4D48AC0}"/>
                      </a:ext>
                    </a:extLst>
                  </p:cNvPr>
                  <p:cNvSpPr/>
                  <p:nvPr/>
                </p:nvSpPr>
                <p:spPr>
                  <a:xfrm>
                    <a:off x="3952716" y="374990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0" name="Google Shape;149;p13">
                    <a:extLst>
                      <a:ext uri="{FF2B5EF4-FFF2-40B4-BE49-F238E27FC236}">
                        <a16:creationId xmlns:a16="http://schemas.microsoft.com/office/drawing/2014/main" id="{D983F45D-4CB3-85C7-9907-0EAC3B8DEA85}"/>
                      </a:ext>
                    </a:extLst>
                  </p:cNvPr>
                  <p:cNvSpPr/>
                  <p:nvPr/>
                </p:nvSpPr>
                <p:spPr>
                  <a:xfrm>
                    <a:off x="4038307" y="3749904"/>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1" name="Google Shape;150;p13">
                    <a:extLst>
                      <a:ext uri="{FF2B5EF4-FFF2-40B4-BE49-F238E27FC236}">
                        <a16:creationId xmlns:a16="http://schemas.microsoft.com/office/drawing/2014/main" id="{F7E4739F-A002-3571-E5DF-E2A11515970E}"/>
                      </a:ext>
                    </a:extLst>
                  </p:cNvPr>
                  <p:cNvSpPr/>
                  <p:nvPr/>
                </p:nvSpPr>
                <p:spPr>
                  <a:xfrm>
                    <a:off x="3952716" y="3892421"/>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2" name="Google Shape;151;p13">
                    <a:extLst>
                      <a:ext uri="{FF2B5EF4-FFF2-40B4-BE49-F238E27FC236}">
                        <a16:creationId xmlns:a16="http://schemas.microsoft.com/office/drawing/2014/main" id="{96162671-EFC5-C786-69A6-BC52007D8EF3}"/>
                      </a:ext>
                    </a:extLst>
                  </p:cNvPr>
                  <p:cNvSpPr/>
                  <p:nvPr/>
                </p:nvSpPr>
                <p:spPr>
                  <a:xfrm>
                    <a:off x="4038307" y="3892421"/>
                    <a:ext cx="54381" cy="54381"/>
                  </a:xfrm>
                  <a:custGeom>
                    <a:avLst/>
                    <a:gdLst/>
                    <a:ahLst/>
                    <a:cxnLst/>
                    <a:rect l="l" t="t" r="r" b="b"/>
                    <a:pathLst>
                      <a:path w="54381" h="54381" extrusionOk="0">
                        <a:moveTo>
                          <a:pt x="0" y="0"/>
                        </a:moveTo>
                        <a:lnTo>
                          <a:pt x="54381" y="0"/>
                        </a:lnTo>
                        <a:lnTo>
                          <a:pt x="54381" y="54381"/>
                        </a:lnTo>
                        <a:lnTo>
                          <a:pt x="0" y="54381"/>
                        </a:lnTo>
                        <a:close/>
                      </a:path>
                    </a:pathLst>
                  </a:custGeom>
                  <a:solidFill>
                    <a:srgbClr val="067528"/>
                  </a:solidFill>
                  <a:ln>
                    <a:noFill/>
                  </a:ln>
                </p:spPr>
                <p:txBody>
                  <a:bodyPr spcFirstLastPara="1" wrap="square" lIns="91425" tIns="45700" rIns="91425" bIns="45700" anchor="ctr" anchorCtr="0">
                    <a:noAutofit/>
                  </a:bodyPr>
                  <a:lstStyle/>
                  <a:p>
                    <a:endParaRPr lang="en-US" sz="1600"/>
                  </a:p>
                </p:txBody>
              </p:sp>
              <p:sp>
                <p:nvSpPr>
                  <p:cNvPr id="53" name="Google Shape;152;p13">
                    <a:extLst>
                      <a:ext uri="{FF2B5EF4-FFF2-40B4-BE49-F238E27FC236}">
                        <a16:creationId xmlns:a16="http://schemas.microsoft.com/office/drawing/2014/main" id="{AF695BEF-6BD3-04D8-EEC8-003EC7661BE8}"/>
                      </a:ext>
                    </a:extLst>
                  </p:cNvPr>
                  <p:cNvSpPr/>
                  <p:nvPr/>
                </p:nvSpPr>
                <p:spPr>
                  <a:xfrm>
                    <a:off x="3897933" y="2858640"/>
                    <a:ext cx="246686" cy="186182"/>
                  </a:xfrm>
                  <a:custGeom>
                    <a:avLst/>
                    <a:gdLst/>
                    <a:ahLst/>
                    <a:cxnLst/>
                    <a:rect l="l" t="t" r="r" b="b"/>
                    <a:pathLst>
                      <a:path w="246686" h="186182" extrusionOk="0">
                        <a:moveTo>
                          <a:pt x="246408" y="58359"/>
                        </a:moveTo>
                        <a:cubicBezTo>
                          <a:pt x="246408" y="53671"/>
                          <a:pt x="245471" y="48715"/>
                          <a:pt x="244533" y="43491"/>
                        </a:cubicBezTo>
                        <a:cubicBezTo>
                          <a:pt x="243448" y="37859"/>
                          <a:pt x="241975" y="32309"/>
                          <a:pt x="240113" y="26882"/>
                        </a:cubicBezTo>
                        <a:cubicBezTo>
                          <a:pt x="234367" y="27110"/>
                          <a:pt x="228634" y="27737"/>
                          <a:pt x="222968" y="28757"/>
                        </a:cubicBezTo>
                        <a:cubicBezTo>
                          <a:pt x="218079" y="29693"/>
                          <a:pt x="213257" y="30900"/>
                          <a:pt x="208502" y="32374"/>
                        </a:cubicBezTo>
                        <a:cubicBezTo>
                          <a:pt x="200064" y="34975"/>
                          <a:pt x="191973" y="38571"/>
                          <a:pt x="184392" y="43089"/>
                        </a:cubicBezTo>
                        <a:cubicBezTo>
                          <a:pt x="160215" y="57167"/>
                          <a:pt x="142736" y="80393"/>
                          <a:pt x="135904" y="107516"/>
                        </a:cubicBezTo>
                        <a:cubicBezTo>
                          <a:pt x="131136" y="91483"/>
                          <a:pt x="123809" y="76334"/>
                          <a:pt x="114205" y="62645"/>
                        </a:cubicBezTo>
                        <a:cubicBezTo>
                          <a:pt x="96458" y="37596"/>
                          <a:pt x="71450" y="18611"/>
                          <a:pt x="42545" y="8264"/>
                        </a:cubicBezTo>
                        <a:cubicBezTo>
                          <a:pt x="36920" y="6389"/>
                          <a:pt x="31294" y="4513"/>
                          <a:pt x="24998" y="3040"/>
                        </a:cubicBezTo>
                        <a:cubicBezTo>
                          <a:pt x="18355" y="1455"/>
                          <a:pt x="11591" y="425"/>
                          <a:pt x="4773" y="-41"/>
                        </a:cubicBezTo>
                        <a:cubicBezTo>
                          <a:pt x="3018" y="6599"/>
                          <a:pt x="1773" y="13359"/>
                          <a:pt x="1023" y="20185"/>
                        </a:cubicBezTo>
                        <a:cubicBezTo>
                          <a:pt x="339" y="26189"/>
                          <a:pt x="-9" y="32225"/>
                          <a:pt x="-49" y="38267"/>
                        </a:cubicBezTo>
                        <a:cubicBezTo>
                          <a:pt x="85" y="49180"/>
                          <a:pt x="1398" y="60047"/>
                          <a:pt x="3835" y="70682"/>
                        </a:cubicBezTo>
                        <a:cubicBezTo>
                          <a:pt x="8229" y="89943"/>
                          <a:pt x="16373" y="108146"/>
                          <a:pt x="27811" y="124259"/>
                        </a:cubicBezTo>
                        <a:cubicBezTo>
                          <a:pt x="39237" y="140279"/>
                          <a:pt x="53649" y="153915"/>
                          <a:pt x="70272" y="164443"/>
                        </a:cubicBezTo>
                        <a:cubicBezTo>
                          <a:pt x="79527" y="170229"/>
                          <a:pt x="89359" y="175024"/>
                          <a:pt x="99606" y="178775"/>
                        </a:cubicBezTo>
                        <a:cubicBezTo>
                          <a:pt x="105097" y="180650"/>
                          <a:pt x="110857" y="182525"/>
                          <a:pt x="117018" y="183998"/>
                        </a:cubicBezTo>
                        <a:cubicBezTo>
                          <a:pt x="120943" y="184936"/>
                          <a:pt x="124934" y="185659"/>
                          <a:pt x="128939" y="186142"/>
                        </a:cubicBezTo>
                        <a:cubicBezTo>
                          <a:pt x="124385" y="181320"/>
                          <a:pt x="119831" y="176364"/>
                          <a:pt x="115545" y="171408"/>
                        </a:cubicBezTo>
                        <a:cubicBezTo>
                          <a:pt x="104160" y="158013"/>
                          <a:pt x="93444" y="144619"/>
                          <a:pt x="83398" y="130153"/>
                        </a:cubicBezTo>
                        <a:cubicBezTo>
                          <a:pt x="73352" y="115687"/>
                          <a:pt x="63842" y="101355"/>
                          <a:pt x="55002" y="86219"/>
                        </a:cubicBezTo>
                        <a:cubicBezTo>
                          <a:pt x="46014" y="70883"/>
                          <a:pt x="38259" y="54850"/>
                          <a:pt x="31830" y="38267"/>
                        </a:cubicBezTo>
                        <a:cubicBezTo>
                          <a:pt x="45278" y="49745"/>
                          <a:pt x="57775" y="62283"/>
                          <a:pt x="69200" y="75772"/>
                        </a:cubicBezTo>
                        <a:cubicBezTo>
                          <a:pt x="80585" y="89166"/>
                          <a:pt x="91301" y="102560"/>
                          <a:pt x="101481" y="117026"/>
                        </a:cubicBezTo>
                        <a:cubicBezTo>
                          <a:pt x="111660" y="131492"/>
                          <a:pt x="121036" y="145824"/>
                          <a:pt x="129743" y="160960"/>
                        </a:cubicBezTo>
                        <a:cubicBezTo>
                          <a:pt x="133092" y="166720"/>
                          <a:pt x="136306" y="172613"/>
                          <a:pt x="139387" y="178507"/>
                        </a:cubicBezTo>
                        <a:cubicBezTo>
                          <a:pt x="140204" y="174569"/>
                          <a:pt x="140793" y="170591"/>
                          <a:pt x="141128" y="166586"/>
                        </a:cubicBezTo>
                        <a:cubicBezTo>
                          <a:pt x="141128" y="163639"/>
                          <a:pt x="141128" y="160826"/>
                          <a:pt x="141798" y="158147"/>
                        </a:cubicBezTo>
                        <a:lnTo>
                          <a:pt x="143673" y="154129"/>
                        </a:lnTo>
                        <a:cubicBezTo>
                          <a:pt x="150236" y="142074"/>
                          <a:pt x="157067" y="130555"/>
                          <a:pt x="165104" y="119304"/>
                        </a:cubicBezTo>
                        <a:cubicBezTo>
                          <a:pt x="172779" y="108025"/>
                          <a:pt x="181057" y="97163"/>
                          <a:pt x="189884" y="86755"/>
                        </a:cubicBezTo>
                        <a:cubicBezTo>
                          <a:pt x="198818" y="76080"/>
                          <a:pt x="208676" y="66221"/>
                          <a:pt x="219352" y="57287"/>
                        </a:cubicBezTo>
                        <a:cubicBezTo>
                          <a:pt x="214958" y="70454"/>
                          <a:pt x="209346" y="83192"/>
                          <a:pt x="202609" y="95327"/>
                        </a:cubicBezTo>
                        <a:cubicBezTo>
                          <a:pt x="189482" y="119143"/>
                          <a:pt x="173998" y="141578"/>
                          <a:pt x="156398" y="162300"/>
                        </a:cubicBezTo>
                        <a:cubicBezTo>
                          <a:pt x="152915" y="166318"/>
                          <a:pt x="149433" y="170202"/>
                          <a:pt x="145816" y="173953"/>
                        </a:cubicBezTo>
                        <a:cubicBezTo>
                          <a:pt x="149192" y="173671"/>
                          <a:pt x="152554" y="173189"/>
                          <a:pt x="155862" y="172479"/>
                        </a:cubicBezTo>
                        <a:cubicBezTo>
                          <a:pt x="160751" y="171595"/>
                          <a:pt x="165586" y="170376"/>
                          <a:pt x="170328" y="168863"/>
                        </a:cubicBezTo>
                        <a:cubicBezTo>
                          <a:pt x="178740" y="166211"/>
                          <a:pt x="186830" y="162621"/>
                          <a:pt x="194438" y="158147"/>
                        </a:cubicBezTo>
                        <a:cubicBezTo>
                          <a:pt x="207819" y="150352"/>
                          <a:pt x="219298" y="139703"/>
                          <a:pt x="228058" y="126938"/>
                        </a:cubicBezTo>
                        <a:cubicBezTo>
                          <a:pt x="236778" y="114147"/>
                          <a:pt x="242631" y="99614"/>
                          <a:pt x="245203" y="84344"/>
                        </a:cubicBezTo>
                        <a:cubicBezTo>
                          <a:pt x="246542" y="75745"/>
                          <a:pt x="246944" y="67038"/>
                          <a:pt x="246408" y="58359"/>
                        </a:cubicBezTo>
                        <a:close/>
                      </a:path>
                    </a:pathLst>
                  </a:custGeom>
                  <a:solidFill>
                    <a:srgbClr val="3AA956"/>
                  </a:solidFill>
                  <a:ln>
                    <a:noFill/>
                  </a:ln>
                </p:spPr>
                <p:txBody>
                  <a:bodyPr spcFirstLastPara="1" wrap="square" lIns="91425" tIns="45700" rIns="91425" bIns="45700" anchor="ctr" anchorCtr="0">
                    <a:noAutofit/>
                  </a:bodyPr>
                  <a:lstStyle/>
                  <a:p>
                    <a:endParaRPr lang="en-US" sz="1600"/>
                  </a:p>
                </p:txBody>
              </p:sp>
            </p:grpSp>
          </p:grpSp>
          <p:sp>
            <p:nvSpPr>
              <p:cNvPr id="25" name="TextBox 39">
                <a:extLst>
                  <a:ext uri="{FF2B5EF4-FFF2-40B4-BE49-F238E27FC236}">
                    <a16:creationId xmlns:a16="http://schemas.microsoft.com/office/drawing/2014/main" id="{F8DEB619-6C90-94DC-708D-E0863907F762}"/>
                  </a:ext>
                </a:extLst>
              </p:cNvPr>
              <p:cNvSpPr txBox="1"/>
              <p:nvPr/>
            </p:nvSpPr>
            <p:spPr>
              <a:xfrm>
                <a:off x="5565360" y="1700457"/>
                <a:ext cx="2003722" cy="591818"/>
              </a:xfrm>
              <a:prstGeom prst="rect">
                <a:avLst/>
              </a:prstGeom>
              <a:noFill/>
              <a:ln>
                <a:noFill/>
              </a:ln>
            </p:spPr>
            <p:txBody>
              <a:bodyPr wrap="square" rtlCol="0">
                <a:noAutofit/>
              </a:bodyPr>
              <a:lstStyle/>
              <a:p>
                <a:r>
                  <a:rPr lang="mk-MK" sz="1600" b="1" kern="1200" dirty="0">
                    <a:solidFill>
                      <a:srgbClr val="3F3F3F"/>
                    </a:solidFill>
                    <a:effectLst/>
                    <a:ea typeface="Lora" pitchFamily="2" charset="-18"/>
                    <a:cs typeface="Calibri" panose="020F0502020204030204" pitchFamily="34" charset="0"/>
                  </a:rPr>
                  <a:t>Процена ефикасности ресурса</a:t>
                </a:r>
                <a:endParaRPr lang="en-US" sz="1600" dirty="0">
                  <a:effectLst/>
                  <a:ea typeface="Times New Roman" panose="02020603050405020304" pitchFamily="18" charset="0"/>
                  <a:cs typeface="Calibri" panose="020F0502020204030204" pitchFamily="34" charset="0"/>
                </a:endParaRPr>
              </a:p>
            </p:txBody>
          </p:sp>
          <p:sp>
            <p:nvSpPr>
              <p:cNvPr id="26" name="TextBox 40">
                <a:extLst>
                  <a:ext uri="{FF2B5EF4-FFF2-40B4-BE49-F238E27FC236}">
                    <a16:creationId xmlns:a16="http://schemas.microsoft.com/office/drawing/2014/main" id="{699B7051-89EC-2B67-ABE6-55FE01F2020B}"/>
                  </a:ext>
                </a:extLst>
              </p:cNvPr>
              <p:cNvSpPr txBox="1"/>
              <p:nvPr/>
            </p:nvSpPr>
            <p:spPr>
              <a:xfrm>
                <a:off x="5225955" y="5111311"/>
                <a:ext cx="2003722" cy="591818"/>
              </a:xfrm>
              <a:prstGeom prst="rect">
                <a:avLst/>
              </a:prstGeom>
              <a:noFill/>
              <a:ln>
                <a:noFill/>
              </a:ln>
            </p:spPr>
            <p:txBody>
              <a:bodyPr wrap="square" rtlCol="0">
                <a:noAutofit/>
              </a:bodyPr>
              <a:lstStyle/>
              <a:p>
                <a:r>
                  <a:rPr lang="mk-MK" sz="1600" b="1" kern="1200">
                    <a:solidFill>
                      <a:srgbClr val="3F3F3F"/>
                    </a:solidFill>
                    <a:effectLst/>
                    <a:ea typeface="Lora" pitchFamily="2" charset="-18"/>
                    <a:cs typeface="Calibri" panose="020F0502020204030204" pitchFamily="34" charset="0"/>
                  </a:rPr>
                  <a:t>Припрема плана озелењавања</a:t>
                </a:r>
                <a:endParaRPr lang="en-US" sz="1600">
                  <a:effectLst/>
                  <a:ea typeface="Times New Roman" panose="02020603050405020304" pitchFamily="18" charset="0"/>
                  <a:cs typeface="Calibri" panose="020F0502020204030204" pitchFamily="34" charset="0"/>
                </a:endParaRPr>
              </a:p>
            </p:txBody>
          </p:sp>
          <p:sp>
            <p:nvSpPr>
              <p:cNvPr id="27" name="TextBox 41">
                <a:extLst>
                  <a:ext uri="{FF2B5EF4-FFF2-40B4-BE49-F238E27FC236}">
                    <a16:creationId xmlns:a16="http://schemas.microsoft.com/office/drawing/2014/main" id="{DBE67E7B-B2AE-012C-4F40-C6C26B6C6C8E}"/>
                  </a:ext>
                </a:extLst>
              </p:cNvPr>
              <p:cNvSpPr txBox="1"/>
              <p:nvPr/>
            </p:nvSpPr>
            <p:spPr>
              <a:xfrm>
                <a:off x="0" y="1700457"/>
                <a:ext cx="2003722" cy="591818"/>
              </a:xfrm>
              <a:prstGeom prst="rect">
                <a:avLst/>
              </a:prstGeom>
              <a:noFill/>
              <a:ln>
                <a:noFill/>
              </a:ln>
            </p:spPr>
            <p:txBody>
              <a:bodyPr wrap="square" rtlCol="0">
                <a:noAutofit/>
              </a:bodyPr>
              <a:lstStyle/>
              <a:p>
                <a:pPr algn="r"/>
                <a:r>
                  <a:rPr lang="mk-MK" sz="1600" b="1" kern="1200">
                    <a:solidFill>
                      <a:srgbClr val="3F3F3F"/>
                    </a:solidFill>
                    <a:effectLst/>
                    <a:ea typeface="Lora" pitchFamily="2" charset="-18"/>
                    <a:cs typeface="Calibri" panose="020F0502020204030204" pitchFamily="34" charset="0"/>
                  </a:rPr>
                  <a:t>Процена ефеката озелењавања</a:t>
                </a:r>
                <a:endParaRPr lang="en-US" sz="1600">
                  <a:effectLst/>
                  <a:ea typeface="Times New Roman" panose="02020603050405020304" pitchFamily="18" charset="0"/>
                  <a:cs typeface="Calibri" panose="020F0502020204030204" pitchFamily="34" charset="0"/>
                </a:endParaRPr>
              </a:p>
            </p:txBody>
          </p:sp>
          <p:sp>
            <p:nvSpPr>
              <p:cNvPr id="28" name="TextBox 42">
                <a:extLst>
                  <a:ext uri="{FF2B5EF4-FFF2-40B4-BE49-F238E27FC236}">
                    <a16:creationId xmlns:a16="http://schemas.microsoft.com/office/drawing/2014/main" id="{628FFDF1-C686-C562-DD9E-99A8B73C671B}"/>
                  </a:ext>
                </a:extLst>
              </p:cNvPr>
              <p:cNvSpPr txBox="1"/>
              <p:nvPr/>
            </p:nvSpPr>
            <p:spPr>
              <a:xfrm>
                <a:off x="437408" y="5054965"/>
                <a:ext cx="2003722" cy="591818"/>
              </a:xfrm>
              <a:prstGeom prst="rect">
                <a:avLst/>
              </a:prstGeom>
              <a:noFill/>
              <a:ln>
                <a:noFill/>
              </a:ln>
            </p:spPr>
            <p:txBody>
              <a:bodyPr wrap="square" rtlCol="0">
                <a:noAutofit/>
              </a:bodyPr>
              <a:lstStyle/>
              <a:p>
                <a:r>
                  <a:rPr lang="mk-MK" sz="1600" b="1" kern="1200">
                    <a:solidFill>
                      <a:srgbClr val="3F3F3F"/>
                    </a:solidFill>
                    <a:effectLst/>
                    <a:ea typeface="Lora" pitchFamily="2" charset="-18"/>
                    <a:cs typeface="Calibri" panose="020F0502020204030204" pitchFamily="34" charset="0"/>
                  </a:rPr>
                  <a:t>Реализација плана</a:t>
                </a:r>
                <a:endParaRPr lang="en-US" sz="1600">
                  <a:effectLst/>
                  <a:ea typeface="Times New Roman" panose="02020603050405020304" pitchFamily="18" charset="0"/>
                  <a:cs typeface="Calibri" panose="020F0502020204030204" pitchFamily="34" charset="0"/>
                </a:endParaRPr>
              </a:p>
            </p:txBody>
          </p:sp>
        </p:grpSp>
        <p:pic>
          <p:nvPicPr>
            <p:cNvPr id="5" name="Picture 4" descr="A black background with a black square&#10;&#10;Description automatically generated with medium confidence">
              <a:extLst>
                <a:ext uri="{FF2B5EF4-FFF2-40B4-BE49-F238E27FC236}">
                  <a16:creationId xmlns:a16="http://schemas.microsoft.com/office/drawing/2014/main" id="{25CBB196-4DC8-2563-09A7-E1F58BECD5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8838" y="2020271"/>
              <a:ext cx="548640" cy="548640"/>
            </a:xfrm>
            <a:prstGeom prst="rect">
              <a:avLst/>
            </a:prstGeom>
            <a:noFill/>
          </p:spPr>
        </p:pic>
        <p:grpSp>
          <p:nvGrpSpPr>
            <p:cNvPr id="6" name="Google Shape;1818;p38">
              <a:extLst>
                <a:ext uri="{FF2B5EF4-FFF2-40B4-BE49-F238E27FC236}">
                  <a16:creationId xmlns:a16="http://schemas.microsoft.com/office/drawing/2014/main" id="{CF1AB5A0-60D1-3022-9847-7E3BFAF76423}"/>
                </a:ext>
              </a:extLst>
            </p:cNvPr>
            <p:cNvGrpSpPr/>
            <p:nvPr/>
          </p:nvGrpSpPr>
          <p:grpSpPr>
            <a:xfrm>
              <a:off x="1548566" y="3773341"/>
              <a:ext cx="556491" cy="532959"/>
              <a:chOff x="1548566" y="3773341"/>
              <a:chExt cx="5224925" cy="5003925"/>
            </a:xfrm>
            <a:solidFill>
              <a:sysClr val="window" lastClr="FFFFFF"/>
            </a:solidFill>
          </p:grpSpPr>
          <p:sp>
            <p:nvSpPr>
              <p:cNvPr id="15" name="Google Shape;1819;p38">
                <a:extLst>
                  <a:ext uri="{FF2B5EF4-FFF2-40B4-BE49-F238E27FC236}">
                    <a16:creationId xmlns:a16="http://schemas.microsoft.com/office/drawing/2014/main" id="{8DCE6ABA-E53A-A655-EA01-3D0DF11485FE}"/>
                  </a:ext>
                </a:extLst>
              </p:cNvPr>
              <p:cNvSpPr/>
              <p:nvPr/>
            </p:nvSpPr>
            <p:spPr>
              <a:xfrm>
                <a:off x="4958966" y="4188691"/>
                <a:ext cx="1074050" cy="897625"/>
              </a:xfrm>
              <a:custGeom>
                <a:avLst/>
                <a:gdLst/>
                <a:ahLst/>
                <a:cxnLst/>
                <a:rect l="l" t="t" r="r" b="b"/>
                <a:pathLst>
                  <a:path w="42962" h="35905" extrusionOk="0">
                    <a:moveTo>
                      <a:pt x="22476" y="6123"/>
                    </a:moveTo>
                    <a:cubicBezTo>
                      <a:pt x="27663" y="6123"/>
                      <a:pt x="32458" y="9548"/>
                      <a:pt x="33893" y="14898"/>
                    </a:cubicBezTo>
                    <a:cubicBezTo>
                      <a:pt x="35589" y="21193"/>
                      <a:pt x="31838" y="27685"/>
                      <a:pt x="25542" y="29381"/>
                    </a:cubicBezTo>
                    <a:cubicBezTo>
                      <a:pt x="24513" y="29657"/>
                      <a:pt x="23479" y="29789"/>
                      <a:pt x="22463" y="29789"/>
                    </a:cubicBezTo>
                    <a:cubicBezTo>
                      <a:pt x="17229" y="29789"/>
                      <a:pt x="12447" y="26296"/>
                      <a:pt x="11026" y="20998"/>
                    </a:cubicBezTo>
                    <a:cubicBezTo>
                      <a:pt x="9037" y="13528"/>
                      <a:pt x="14680" y="6123"/>
                      <a:pt x="22476" y="6123"/>
                    </a:cubicBezTo>
                    <a:close/>
                    <a:moveTo>
                      <a:pt x="22502" y="1"/>
                    </a:moveTo>
                    <a:cubicBezTo>
                      <a:pt x="16291" y="1"/>
                      <a:pt x="10244" y="3224"/>
                      <a:pt x="6916" y="8961"/>
                    </a:cubicBezTo>
                    <a:cubicBezTo>
                      <a:pt x="1" y="20965"/>
                      <a:pt x="8776" y="35905"/>
                      <a:pt x="22443" y="35905"/>
                    </a:cubicBezTo>
                    <a:cubicBezTo>
                      <a:pt x="28576" y="35905"/>
                      <a:pt x="34643" y="32741"/>
                      <a:pt x="38003" y="26934"/>
                    </a:cubicBezTo>
                    <a:cubicBezTo>
                      <a:pt x="42961" y="18323"/>
                      <a:pt x="40026" y="7362"/>
                      <a:pt x="31446" y="2404"/>
                    </a:cubicBezTo>
                    <a:cubicBezTo>
                      <a:pt x="28626" y="774"/>
                      <a:pt x="25545" y="1"/>
                      <a:pt x="22502"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16" name="Google Shape;1820;p38">
                <a:extLst>
                  <a:ext uri="{FF2B5EF4-FFF2-40B4-BE49-F238E27FC236}">
                    <a16:creationId xmlns:a16="http://schemas.microsoft.com/office/drawing/2014/main" id="{52F8180E-A419-5BF3-5740-2BFC4D0890C2}"/>
                  </a:ext>
                </a:extLst>
              </p:cNvPr>
              <p:cNvSpPr/>
              <p:nvPr/>
            </p:nvSpPr>
            <p:spPr>
              <a:xfrm>
                <a:off x="4751016" y="4167191"/>
                <a:ext cx="241425" cy="190900"/>
              </a:xfrm>
              <a:custGeom>
                <a:avLst/>
                <a:gdLst/>
                <a:ahLst/>
                <a:cxnLst/>
                <a:rect l="l" t="t" r="r" b="b"/>
                <a:pathLst>
                  <a:path w="9657" h="7636" extrusionOk="0">
                    <a:moveTo>
                      <a:pt x="3528" y="1"/>
                    </a:moveTo>
                    <a:cubicBezTo>
                      <a:pt x="2467" y="1"/>
                      <a:pt x="1421" y="546"/>
                      <a:pt x="849" y="1535"/>
                    </a:cubicBezTo>
                    <a:cubicBezTo>
                      <a:pt x="1" y="3003"/>
                      <a:pt x="490" y="4895"/>
                      <a:pt x="1991" y="5711"/>
                    </a:cubicBezTo>
                    <a:cubicBezTo>
                      <a:pt x="4274" y="6983"/>
                      <a:pt x="4861" y="7635"/>
                      <a:pt x="6166" y="7635"/>
                    </a:cubicBezTo>
                    <a:cubicBezTo>
                      <a:pt x="7210" y="7635"/>
                      <a:pt x="8254" y="7113"/>
                      <a:pt x="8808" y="6135"/>
                    </a:cubicBezTo>
                    <a:cubicBezTo>
                      <a:pt x="9656" y="4667"/>
                      <a:pt x="9167" y="2775"/>
                      <a:pt x="7699" y="1959"/>
                    </a:cubicBezTo>
                    <a:lnTo>
                      <a:pt x="5024" y="394"/>
                    </a:lnTo>
                    <a:cubicBezTo>
                      <a:pt x="4557" y="128"/>
                      <a:pt x="4041" y="1"/>
                      <a:pt x="3528"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17" name="Google Shape;1821;p38">
                <a:extLst>
                  <a:ext uri="{FF2B5EF4-FFF2-40B4-BE49-F238E27FC236}">
                    <a16:creationId xmlns:a16="http://schemas.microsoft.com/office/drawing/2014/main" id="{4BF589B8-9A96-7996-5215-8C4469522DC9}"/>
                  </a:ext>
                </a:extLst>
              </p:cNvPr>
              <p:cNvSpPr/>
              <p:nvPr/>
            </p:nvSpPr>
            <p:spPr>
              <a:xfrm>
                <a:off x="4751016" y="4916066"/>
                <a:ext cx="241425" cy="191250"/>
              </a:xfrm>
              <a:custGeom>
                <a:avLst/>
                <a:gdLst/>
                <a:ahLst/>
                <a:cxnLst/>
                <a:rect l="l" t="t" r="r" b="b"/>
                <a:pathLst>
                  <a:path w="9657" h="7650" extrusionOk="0">
                    <a:moveTo>
                      <a:pt x="6172" y="1"/>
                    </a:moveTo>
                    <a:cubicBezTo>
                      <a:pt x="5650" y="1"/>
                      <a:pt x="5120" y="135"/>
                      <a:pt x="4633" y="416"/>
                    </a:cubicBezTo>
                    <a:lnTo>
                      <a:pt x="1991" y="1949"/>
                    </a:lnTo>
                    <a:cubicBezTo>
                      <a:pt x="523" y="2798"/>
                      <a:pt x="1" y="4657"/>
                      <a:pt x="849" y="6125"/>
                    </a:cubicBezTo>
                    <a:cubicBezTo>
                      <a:pt x="1416" y="7106"/>
                      <a:pt x="2448" y="7649"/>
                      <a:pt x="3499" y="7649"/>
                    </a:cubicBezTo>
                    <a:cubicBezTo>
                      <a:pt x="4021" y="7649"/>
                      <a:pt x="4548" y="7515"/>
                      <a:pt x="5024" y="7234"/>
                    </a:cubicBezTo>
                    <a:lnTo>
                      <a:pt x="7699" y="5701"/>
                    </a:lnTo>
                    <a:cubicBezTo>
                      <a:pt x="9167" y="4853"/>
                      <a:pt x="9656" y="2993"/>
                      <a:pt x="8808" y="1525"/>
                    </a:cubicBezTo>
                    <a:cubicBezTo>
                      <a:pt x="8242" y="545"/>
                      <a:pt x="7223" y="1"/>
                      <a:pt x="6172"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18" name="Google Shape;1822;p38">
                <a:extLst>
                  <a:ext uri="{FF2B5EF4-FFF2-40B4-BE49-F238E27FC236}">
                    <a16:creationId xmlns:a16="http://schemas.microsoft.com/office/drawing/2014/main" id="{FD54013F-E6FB-4CC3-AA5C-C2B0A6E0F997}"/>
                  </a:ext>
                </a:extLst>
              </p:cNvPr>
              <p:cNvSpPr/>
              <p:nvPr/>
            </p:nvSpPr>
            <p:spPr>
              <a:xfrm>
                <a:off x="5444191" y="5271416"/>
                <a:ext cx="153350" cy="230000"/>
              </a:xfrm>
              <a:custGeom>
                <a:avLst/>
                <a:gdLst/>
                <a:ahLst/>
                <a:cxnLst/>
                <a:rect l="l" t="t" r="r" b="b"/>
                <a:pathLst>
                  <a:path w="6134" h="9200" extrusionOk="0">
                    <a:moveTo>
                      <a:pt x="3067" y="1"/>
                    </a:moveTo>
                    <a:cubicBezTo>
                      <a:pt x="1371" y="1"/>
                      <a:pt x="1" y="1371"/>
                      <a:pt x="1" y="3067"/>
                    </a:cubicBezTo>
                    <a:lnTo>
                      <a:pt x="1" y="6133"/>
                    </a:lnTo>
                    <a:cubicBezTo>
                      <a:pt x="1" y="7829"/>
                      <a:pt x="1371" y="9199"/>
                      <a:pt x="3067" y="9199"/>
                    </a:cubicBezTo>
                    <a:cubicBezTo>
                      <a:pt x="4763" y="9199"/>
                      <a:pt x="6133" y="7829"/>
                      <a:pt x="6133" y="6133"/>
                    </a:cubicBezTo>
                    <a:lnTo>
                      <a:pt x="6133" y="3067"/>
                    </a:lnTo>
                    <a:cubicBezTo>
                      <a:pt x="6133" y="1371"/>
                      <a:pt x="4763" y="1"/>
                      <a:pt x="3067"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19" name="Google Shape;1823;p38">
                <a:extLst>
                  <a:ext uri="{FF2B5EF4-FFF2-40B4-BE49-F238E27FC236}">
                    <a16:creationId xmlns:a16="http://schemas.microsoft.com/office/drawing/2014/main" id="{C2D606E2-4822-659D-F88B-890D1C2A9027}"/>
                  </a:ext>
                </a:extLst>
              </p:cNvPr>
              <p:cNvSpPr/>
              <p:nvPr/>
            </p:nvSpPr>
            <p:spPr>
              <a:xfrm>
                <a:off x="6048491" y="4916066"/>
                <a:ext cx="241400" cy="191450"/>
              </a:xfrm>
              <a:custGeom>
                <a:avLst/>
                <a:gdLst/>
                <a:ahLst/>
                <a:cxnLst/>
                <a:rect l="l" t="t" r="r" b="b"/>
                <a:pathLst>
                  <a:path w="9656" h="7658" extrusionOk="0">
                    <a:moveTo>
                      <a:pt x="3499" y="1"/>
                    </a:moveTo>
                    <a:cubicBezTo>
                      <a:pt x="2448" y="1"/>
                      <a:pt x="1415" y="545"/>
                      <a:pt x="848" y="1525"/>
                    </a:cubicBezTo>
                    <a:cubicBezTo>
                      <a:pt x="0" y="2993"/>
                      <a:pt x="489" y="4885"/>
                      <a:pt x="1990" y="5701"/>
                    </a:cubicBezTo>
                    <a:cubicBezTo>
                      <a:pt x="4273" y="6973"/>
                      <a:pt x="4860" y="7658"/>
                      <a:pt x="6165" y="7658"/>
                    </a:cubicBezTo>
                    <a:cubicBezTo>
                      <a:pt x="7209" y="7658"/>
                      <a:pt x="8253" y="7103"/>
                      <a:pt x="8807" y="6125"/>
                    </a:cubicBezTo>
                    <a:cubicBezTo>
                      <a:pt x="9656" y="4657"/>
                      <a:pt x="9166" y="2798"/>
                      <a:pt x="7698" y="1949"/>
                    </a:cubicBezTo>
                    <a:lnTo>
                      <a:pt x="5024" y="416"/>
                    </a:lnTo>
                    <a:cubicBezTo>
                      <a:pt x="4547" y="135"/>
                      <a:pt x="4021" y="1"/>
                      <a:pt x="3499"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0" name="Google Shape;1824;p38">
                <a:extLst>
                  <a:ext uri="{FF2B5EF4-FFF2-40B4-BE49-F238E27FC236}">
                    <a16:creationId xmlns:a16="http://schemas.microsoft.com/office/drawing/2014/main" id="{42CE74B6-E468-E17C-70E0-BF21583042E5}"/>
                  </a:ext>
                </a:extLst>
              </p:cNvPr>
              <p:cNvSpPr/>
              <p:nvPr/>
            </p:nvSpPr>
            <p:spPr>
              <a:xfrm>
                <a:off x="6048491" y="4167191"/>
                <a:ext cx="241400" cy="191500"/>
              </a:xfrm>
              <a:custGeom>
                <a:avLst/>
                <a:gdLst/>
                <a:ahLst/>
                <a:cxnLst/>
                <a:rect l="l" t="t" r="r" b="b"/>
                <a:pathLst>
                  <a:path w="9656" h="7660" extrusionOk="0">
                    <a:moveTo>
                      <a:pt x="6143" y="1"/>
                    </a:moveTo>
                    <a:cubicBezTo>
                      <a:pt x="5630" y="1"/>
                      <a:pt x="5110" y="128"/>
                      <a:pt x="4632" y="394"/>
                    </a:cubicBezTo>
                    <a:lnTo>
                      <a:pt x="1990" y="1959"/>
                    </a:lnTo>
                    <a:cubicBezTo>
                      <a:pt x="522" y="2775"/>
                      <a:pt x="0" y="4667"/>
                      <a:pt x="848" y="6135"/>
                    </a:cubicBezTo>
                    <a:cubicBezTo>
                      <a:pt x="1415" y="7116"/>
                      <a:pt x="2448" y="7659"/>
                      <a:pt x="3499" y="7659"/>
                    </a:cubicBezTo>
                    <a:cubicBezTo>
                      <a:pt x="4021" y="7659"/>
                      <a:pt x="4547" y="7525"/>
                      <a:pt x="5024" y="7244"/>
                    </a:cubicBezTo>
                    <a:lnTo>
                      <a:pt x="7698" y="5711"/>
                    </a:lnTo>
                    <a:cubicBezTo>
                      <a:pt x="9166" y="4863"/>
                      <a:pt x="9656" y="3003"/>
                      <a:pt x="8807" y="1535"/>
                    </a:cubicBezTo>
                    <a:cubicBezTo>
                      <a:pt x="8236" y="546"/>
                      <a:pt x="7204" y="1"/>
                      <a:pt x="6143"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1" name="Google Shape;1825;p38">
                <a:extLst>
                  <a:ext uri="{FF2B5EF4-FFF2-40B4-BE49-F238E27FC236}">
                    <a16:creationId xmlns:a16="http://schemas.microsoft.com/office/drawing/2014/main" id="{328EC9F7-3C14-F812-E510-C2D6DD867F04}"/>
                  </a:ext>
                </a:extLst>
              </p:cNvPr>
              <p:cNvSpPr/>
              <p:nvPr/>
            </p:nvSpPr>
            <p:spPr>
              <a:xfrm>
                <a:off x="5444191" y="3773341"/>
                <a:ext cx="153350" cy="230000"/>
              </a:xfrm>
              <a:custGeom>
                <a:avLst/>
                <a:gdLst/>
                <a:ahLst/>
                <a:cxnLst/>
                <a:rect l="l" t="t" r="r" b="b"/>
                <a:pathLst>
                  <a:path w="6134" h="9200" extrusionOk="0">
                    <a:moveTo>
                      <a:pt x="3067" y="1"/>
                    </a:moveTo>
                    <a:cubicBezTo>
                      <a:pt x="1371" y="1"/>
                      <a:pt x="1" y="1371"/>
                      <a:pt x="1" y="3067"/>
                    </a:cubicBezTo>
                    <a:lnTo>
                      <a:pt x="1" y="6133"/>
                    </a:lnTo>
                    <a:cubicBezTo>
                      <a:pt x="1" y="7830"/>
                      <a:pt x="1371" y="9200"/>
                      <a:pt x="3067" y="9200"/>
                    </a:cubicBezTo>
                    <a:cubicBezTo>
                      <a:pt x="4763" y="9200"/>
                      <a:pt x="6133" y="7830"/>
                      <a:pt x="6133" y="6133"/>
                    </a:cubicBezTo>
                    <a:lnTo>
                      <a:pt x="6133" y="3067"/>
                    </a:lnTo>
                    <a:cubicBezTo>
                      <a:pt x="6133" y="1371"/>
                      <a:pt x="4763" y="1"/>
                      <a:pt x="3067" y="1"/>
                    </a:cubicBezTo>
                    <a:close/>
                  </a:path>
                </a:pathLst>
              </a:custGeom>
              <a:grpFill/>
              <a:ln>
                <a:noFill/>
              </a:ln>
            </p:spPr>
            <p:txBody>
              <a:bodyPr spcFirstLastPara="1" wrap="square" lIns="91425" tIns="91425" rIns="91425" bIns="91425" anchor="ctr" anchorCtr="0">
                <a:noAutofit/>
              </a:bodyPr>
              <a:lstStyle/>
              <a:p>
                <a:endParaRPr lang="en-US" sz="1600"/>
              </a:p>
            </p:txBody>
          </p:sp>
          <p:sp>
            <p:nvSpPr>
              <p:cNvPr id="22" name="Google Shape;1826;p38">
                <a:extLst>
                  <a:ext uri="{FF2B5EF4-FFF2-40B4-BE49-F238E27FC236}">
                    <a16:creationId xmlns:a16="http://schemas.microsoft.com/office/drawing/2014/main" id="{9F73440F-0A60-4FD9-C794-3F9E25397572}"/>
                  </a:ext>
                </a:extLst>
              </p:cNvPr>
              <p:cNvSpPr/>
              <p:nvPr/>
            </p:nvSpPr>
            <p:spPr>
              <a:xfrm>
                <a:off x="5426266" y="7838991"/>
                <a:ext cx="402050" cy="637625"/>
              </a:xfrm>
              <a:custGeom>
                <a:avLst/>
                <a:gdLst/>
                <a:ahLst/>
                <a:cxnLst/>
                <a:rect l="l" t="t" r="r" b="b"/>
                <a:pathLst>
                  <a:path w="16082" h="25505" extrusionOk="0">
                    <a:moveTo>
                      <a:pt x="8958" y="0"/>
                    </a:moveTo>
                    <a:cubicBezTo>
                      <a:pt x="7877" y="0"/>
                      <a:pt x="6824" y="585"/>
                      <a:pt x="6263" y="1616"/>
                    </a:cubicBezTo>
                    <a:lnTo>
                      <a:pt x="1077" y="11304"/>
                    </a:lnTo>
                    <a:cubicBezTo>
                      <a:pt x="0" y="13326"/>
                      <a:pt x="1468" y="15805"/>
                      <a:pt x="3784" y="15805"/>
                    </a:cubicBezTo>
                    <a:lnTo>
                      <a:pt x="7209" y="15805"/>
                    </a:lnTo>
                    <a:lnTo>
                      <a:pt x="4436" y="20992"/>
                    </a:lnTo>
                    <a:cubicBezTo>
                      <a:pt x="3621" y="22493"/>
                      <a:pt x="4175" y="24352"/>
                      <a:pt x="5676" y="25135"/>
                    </a:cubicBezTo>
                    <a:cubicBezTo>
                      <a:pt x="6139" y="25386"/>
                      <a:pt x="6632" y="25504"/>
                      <a:pt x="7118" y="25504"/>
                    </a:cubicBezTo>
                    <a:cubicBezTo>
                      <a:pt x="8207" y="25504"/>
                      <a:pt x="9255" y="24910"/>
                      <a:pt x="9819" y="23895"/>
                    </a:cubicBezTo>
                    <a:lnTo>
                      <a:pt x="15005" y="14207"/>
                    </a:lnTo>
                    <a:cubicBezTo>
                      <a:pt x="16082" y="12152"/>
                      <a:pt x="14614" y="9706"/>
                      <a:pt x="12298" y="9706"/>
                    </a:cubicBezTo>
                    <a:lnTo>
                      <a:pt x="8873" y="9706"/>
                    </a:lnTo>
                    <a:lnTo>
                      <a:pt x="11678" y="4519"/>
                    </a:lnTo>
                    <a:cubicBezTo>
                      <a:pt x="12461" y="3018"/>
                      <a:pt x="11906" y="1159"/>
                      <a:pt x="10406" y="376"/>
                    </a:cubicBezTo>
                    <a:cubicBezTo>
                      <a:pt x="9947" y="121"/>
                      <a:pt x="9449" y="0"/>
                      <a:pt x="8958" y="0"/>
                    </a:cubicBezTo>
                    <a:close/>
                  </a:path>
                </a:pathLst>
              </a:custGeom>
              <a:grpFill/>
              <a:ln>
                <a:noFill/>
              </a:ln>
            </p:spPr>
            <p:txBody>
              <a:bodyPr spcFirstLastPara="1" wrap="square" lIns="91425" tIns="91425" rIns="91425" bIns="91425" anchor="ctr" anchorCtr="0">
                <a:noAutofit/>
              </a:bodyPr>
              <a:lstStyle/>
              <a:p>
                <a:endParaRPr lang="en-US" sz="1600"/>
              </a:p>
            </p:txBody>
          </p:sp>
          <p:sp>
            <p:nvSpPr>
              <p:cNvPr id="23" name="Google Shape;1827;p38">
                <a:extLst>
                  <a:ext uri="{FF2B5EF4-FFF2-40B4-BE49-F238E27FC236}">
                    <a16:creationId xmlns:a16="http://schemas.microsoft.com/office/drawing/2014/main" id="{1763A426-C1F0-EB30-3EAD-6526A719D509}"/>
                  </a:ext>
                </a:extLst>
              </p:cNvPr>
              <p:cNvSpPr/>
              <p:nvPr/>
            </p:nvSpPr>
            <p:spPr>
              <a:xfrm>
                <a:off x="1548566" y="4910966"/>
                <a:ext cx="5224925" cy="3866300"/>
              </a:xfrm>
              <a:custGeom>
                <a:avLst/>
                <a:gdLst/>
                <a:ahLst/>
                <a:cxnLst/>
                <a:rect l="l" t="t" r="r" b="b"/>
                <a:pathLst>
                  <a:path w="208997" h="154652" extrusionOk="0">
                    <a:moveTo>
                      <a:pt x="48245" y="6133"/>
                    </a:moveTo>
                    <a:lnTo>
                      <a:pt x="46745" y="23813"/>
                    </a:lnTo>
                    <a:lnTo>
                      <a:pt x="24824" y="23813"/>
                    </a:lnTo>
                    <a:lnTo>
                      <a:pt x="29359" y="6133"/>
                    </a:lnTo>
                    <a:close/>
                    <a:moveTo>
                      <a:pt x="73395" y="6133"/>
                    </a:moveTo>
                    <a:lnTo>
                      <a:pt x="74896" y="23813"/>
                    </a:lnTo>
                    <a:lnTo>
                      <a:pt x="52877" y="23813"/>
                    </a:lnTo>
                    <a:lnTo>
                      <a:pt x="54411" y="6133"/>
                    </a:lnTo>
                    <a:close/>
                    <a:moveTo>
                      <a:pt x="98415" y="6133"/>
                    </a:moveTo>
                    <a:lnTo>
                      <a:pt x="102949" y="23813"/>
                    </a:lnTo>
                    <a:lnTo>
                      <a:pt x="81028" y="23813"/>
                    </a:lnTo>
                    <a:lnTo>
                      <a:pt x="79528" y="6133"/>
                    </a:lnTo>
                    <a:close/>
                    <a:moveTo>
                      <a:pt x="46223" y="29913"/>
                    </a:moveTo>
                    <a:lnTo>
                      <a:pt x="44722" y="47593"/>
                    </a:lnTo>
                    <a:lnTo>
                      <a:pt x="18757" y="47593"/>
                    </a:lnTo>
                    <a:lnTo>
                      <a:pt x="23259" y="29913"/>
                    </a:lnTo>
                    <a:close/>
                    <a:moveTo>
                      <a:pt x="75418" y="29913"/>
                    </a:moveTo>
                    <a:lnTo>
                      <a:pt x="76918" y="47593"/>
                    </a:lnTo>
                    <a:lnTo>
                      <a:pt x="50855" y="47593"/>
                    </a:lnTo>
                    <a:lnTo>
                      <a:pt x="52356" y="29913"/>
                    </a:lnTo>
                    <a:close/>
                    <a:moveTo>
                      <a:pt x="104515" y="29913"/>
                    </a:moveTo>
                    <a:lnTo>
                      <a:pt x="109049" y="47593"/>
                    </a:lnTo>
                    <a:lnTo>
                      <a:pt x="83051" y="47593"/>
                    </a:lnTo>
                    <a:lnTo>
                      <a:pt x="81550" y="29913"/>
                    </a:lnTo>
                    <a:close/>
                    <a:moveTo>
                      <a:pt x="44201" y="53725"/>
                    </a:moveTo>
                    <a:lnTo>
                      <a:pt x="42700" y="71373"/>
                    </a:lnTo>
                    <a:lnTo>
                      <a:pt x="12657" y="71373"/>
                    </a:lnTo>
                    <a:lnTo>
                      <a:pt x="17191" y="53725"/>
                    </a:lnTo>
                    <a:close/>
                    <a:moveTo>
                      <a:pt x="77440" y="53725"/>
                    </a:moveTo>
                    <a:lnTo>
                      <a:pt x="78941" y="71373"/>
                    </a:lnTo>
                    <a:lnTo>
                      <a:pt x="48833" y="71373"/>
                    </a:lnTo>
                    <a:lnTo>
                      <a:pt x="50333" y="53725"/>
                    </a:lnTo>
                    <a:close/>
                    <a:moveTo>
                      <a:pt x="110615" y="53693"/>
                    </a:moveTo>
                    <a:lnTo>
                      <a:pt x="115116" y="71373"/>
                    </a:lnTo>
                    <a:lnTo>
                      <a:pt x="85106" y="71373"/>
                    </a:lnTo>
                    <a:lnTo>
                      <a:pt x="83573" y="53693"/>
                    </a:lnTo>
                    <a:close/>
                    <a:moveTo>
                      <a:pt x="136123" y="68437"/>
                    </a:moveTo>
                    <a:cubicBezTo>
                      <a:pt x="136711" y="68437"/>
                      <a:pt x="137200" y="68926"/>
                      <a:pt x="137200" y="69546"/>
                    </a:cubicBezTo>
                    <a:lnTo>
                      <a:pt x="137200" y="77147"/>
                    </a:lnTo>
                    <a:cubicBezTo>
                      <a:pt x="133416" y="77603"/>
                      <a:pt x="130480" y="80833"/>
                      <a:pt x="130480" y="84714"/>
                    </a:cubicBezTo>
                    <a:lnTo>
                      <a:pt x="130480" y="91923"/>
                    </a:lnTo>
                    <a:lnTo>
                      <a:pt x="126696" y="91923"/>
                    </a:lnTo>
                    <a:lnTo>
                      <a:pt x="120694" y="68437"/>
                    </a:lnTo>
                    <a:close/>
                    <a:moveTo>
                      <a:pt x="142419" y="83214"/>
                    </a:moveTo>
                    <a:cubicBezTo>
                      <a:pt x="143234" y="83214"/>
                      <a:pt x="143920" y="83866"/>
                      <a:pt x="143920" y="84714"/>
                    </a:cubicBezTo>
                    <a:lnTo>
                      <a:pt x="143920" y="91923"/>
                    </a:lnTo>
                    <a:lnTo>
                      <a:pt x="136613" y="91923"/>
                    </a:lnTo>
                    <a:lnTo>
                      <a:pt x="136613" y="84714"/>
                    </a:lnTo>
                    <a:cubicBezTo>
                      <a:pt x="136613" y="83899"/>
                      <a:pt x="137298" y="83214"/>
                      <a:pt x="138113" y="83214"/>
                    </a:cubicBezTo>
                    <a:close/>
                    <a:moveTo>
                      <a:pt x="177714" y="45668"/>
                    </a:moveTo>
                    <a:cubicBezTo>
                      <a:pt x="180617" y="45668"/>
                      <a:pt x="182965" y="48050"/>
                      <a:pt x="182965" y="50953"/>
                    </a:cubicBezTo>
                    <a:lnTo>
                      <a:pt x="182965" y="77147"/>
                    </a:lnTo>
                    <a:cubicBezTo>
                      <a:pt x="179214" y="77603"/>
                      <a:pt x="176246" y="80833"/>
                      <a:pt x="176246" y="84714"/>
                    </a:cubicBezTo>
                    <a:lnTo>
                      <a:pt x="176246" y="91923"/>
                    </a:lnTo>
                    <a:lnTo>
                      <a:pt x="150052" y="91923"/>
                    </a:lnTo>
                    <a:lnTo>
                      <a:pt x="150052" y="84714"/>
                    </a:lnTo>
                    <a:cubicBezTo>
                      <a:pt x="150052" y="80833"/>
                      <a:pt x="147116" y="77603"/>
                      <a:pt x="143332" y="77147"/>
                    </a:cubicBezTo>
                    <a:lnTo>
                      <a:pt x="143332" y="69546"/>
                    </a:lnTo>
                    <a:cubicBezTo>
                      <a:pt x="143332" y="65566"/>
                      <a:pt x="140103" y="62304"/>
                      <a:pt x="136123" y="62304"/>
                    </a:cubicBezTo>
                    <a:lnTo>
                      <a:pt x="119128" y="62304"/>
                    </a:lnTo>
                    <a:lnTo>
                      <a:pt x="114855" y="45668"/>
                    </a:lnTo>
                    <a:close/>
                    <a:moveTo>
                      <a:pt x="188185" y="83214"/>
                    </a:moveTo>
                    <a:cubicBezTo>
                      <a:pt x="189000" y="83214"/>
                      <a:pt x="189685" y="83899"/>
                      <a:pt x="189685" y="84714"/>
                    </a:cubicBezTo>
                    <a:lnTo>
                      <a:pt x="189685" y="91923"/>
                    </a:lnTo>
                    <a:lnTo>
                      <a:pt x="182378" y="91923"/>
                    </a:lnTo>
                    <a:lnTo>
                      <a:pt x="182378" y="84714"/>
                    </a:lnTo>
                    <a:cubicBezTo>
                      <a:pt x="182378" y="83899"/>
                      <a:pt x="183063" y="83214"/>
                      <a:pt x="183879" y="83214"/>
                    </a:cubicBezTo>
                    <a:close/>
                    <a:moveTo>
                      <a:pt x="42178" y="77505"/>
                    </a:moveTo>
                    <a:lnTo>
                      <a:pt x="40678" y="95185"/>
                    </a:lnTo>
                    <a:lnTo>
                      <a:pt x="6557" y="95185"/>
                    </a:lnTo>
                    <a:lnTo>
                      <a:pt x="11091" y="77505"/>
                    </a:lnTo>
                    <a:close/>
                    <a:moveTo>
                      <a:pt x="79463" y="77505"/>
                    </a:moveTo>
                    <a:lnTo>
                      <a:pt x="80996" y="95185"/>
                    </a:lnTo>
                    <a:lnTo>
                      <a:pt x="46810" y="95185"/>
                    </a:lnTo>
                    <a:lnTo>
                      <a:pt x="48311" y="77505"/>
                    </a:lnTo>
                    <a:close/>
                    <a:moveTo>
                      <a:pt x="116682" y="77505"/>
                    </a:moveTo>
                    <a:lnTo>
                      <a:pt x="121216" y="95185"/>
                    </a:lnTo>
                    <a:lnTo>
                      <a:pt x="87128" y="95185"/>
                    </a:lnTo>
                    <a:lnTo>
                      <a:pt x="85595" y="77505"/>
                    </a:lnTo>
                    <a:close/>
                    <a:moveTo>
                      <a:pt x="202864" y="98023"/>
                    </a:moveTo>
                    <a:lnTo>
                      <a:pt x="202864" y="105102"/>
                    </a:lnTo>
                    <a:lnTo>
                      <a:pt x="123434" y="105102"/>
                    </a:lnTo>
                    <a:lnTo>
                      <a:pt x="123434" y="101155"/>
                    </a:lnTo>
                    <a:cubicBezTo>
                      <a:pt x="124609" y="100894"/>
                      <a:pt x="125652" y="100209"/>
                      <a:pt x="126435" y="99230"/>
                    </a:cubicBezTo>
                    <a:cubicBezTo>
                      <a:pt x="126729" y="98871"/>
                      <a:pt x="126957" y="98447"/>
                      <a:pt x="127120" y="98023"/>
                    </a:cubicBezTo>
                    <a:close/>
                    <a:moveTo>
                      <a:pt x="101024" y="101285"/>
                    </a:moveTo>
                    <a:lnTo>
                      <a:pt x="101024" y="148519"/>
                    </a:lnTo>
                    <a:lnTo>
                      <a:pt x="94664" y="148519"/>
                    </a:lnTo>
                    <a:lnTo>
                      <a:pt x="94664" y="101285"/>
                    </a:lnTo>
                    <a:close/>
                    <a:moveTo>
                      <a:pt x="29032" y="1"/>
                    </a:moveTo>
                    <a:cubicBezTo>
                      <a:pt x="26423" y="1"/>
                      <a:pt x="24139" y="1762"/>
                      <a:pt x="23487" y="4306"/>
                    </a:cubicBezTo>
                    <a:lnTo>
                      <a:pt x="392" y="94631"/>
                    </a:lnTo>
                    <a:cubicBezTo>
                      <a:pt x="1" y="96262"/>
                      <a:pt x="327" y="97925"/>
                      <a:pt x="1338" y="99230"/>
                    </a:cubicBezTo>
                    <a:cubicBezTo>
                      <a:pt x="2382" y="100535"/>
                      <a:pt x="3915" y="101285"/>
                      <a:pt x="5579" y="101285"/>
                    </a:cubicBezTo>
                    <a:lnTo>
                      <a:pt x="17844" y="101285"/>
                    </a:lnTo>
                    <a:lnTo>
                      <a:pt x="17844" y="124119"/>
                    </a:lnTo>
                    <a:cubicBezTo>
                      <a:pt x="17844" y="125815"/>
                      <a:pt x="19214" y="127185"/>
                      <a:pt x="20877" y="127185"/>
                    </a:cubicBezTo>
                    <a:cubicBezTo>
                      <a:pt x="22574" y="127185"/>
                      <a:pt x="23944" y="125815"/>
                      <a:pt x="23944" y="124119"/>
                    </a:cubicBezTo>
                    <a:lnTo>
                      <a:pt x="23944" y="101285"/>
                    </a:lnTo>
                    <a:lnTo>
                      <a:pt x="30305" y="101285"/>
                    </a:lnTo>
                    <a:lnTo>
                      <a:pt x="30305" y="148519"/>
                    </a:lnTo>
                    <a:lnTo>
                      <a:pt x="23944" y="148519"/>
                    </a:lnTo>
                    <a:lnTo>
                      <a:pt x="23944" y="138407"/>
                    </a:lnTo>
                    <a:cubicBezTo>
                      <a:pt x="23944" y="136710"/>
                      <a:pt x="22574" y="135340"/>
                      <a:pt x="20877" y="135340"/>
                    </a:cubicBezTo>
                    <a:cubicBezTo>
                      <a:pt x="19214" y="135340"/>
                      <a:pt x="17844" y="136710"/>
                      <a:pt x="17844" y="138407"/>
                    </a:cubicBezTo>
                    <a:lnTo>
                      <a:pt x="17844" y="150345"/>
                    </a:lnTo>
                    <a:cubicBezTo>
                      <a:pt x="17844" y="152727"/>
                      <a:pt x="19768" y="154651"/>
                      <a:pt x="22150" y="154651"/>
                    </a:cubicBezTo>
                    <a:lnTo>
                      <a:pt x="32131" y="154651"/>
                    </a:lnTo>
                    <a:cubicBezTo>
                      <a:pt x="34480" y="154651"/>
                      <a:pt x="36437" y="152727"/>
                      <a:pt x="36437" y="150345"/>
                    </a:cubicBezTo>
                    <a:lnTo>
                      <a:pt x="36437" y="101285"/>
                    </a:lnTo>
                    <a:lnTo>
                      <a:pt x="88564" y="101285"/>
                    </a:lnTo>
                    <a:lnTo>
                      <a:pt x="88564" y="150345"/>
                    </a:lnTo>
                    <a:cubicBezTo>
                      <a:pt x="88564" y="152727"/>
                      <a:pt x="90488" y="154651"/>
                      <a:pt x="92869" y="154651"/>
                    </a:cubicBezTo>
                    <a:lnTo>
                      <a:pt x="102851" y="154651"/>
                    </a:lnTo>
                    <a:cubicBezTo>
                      <a:pt x="105200" y="154651"/>
                      <a:pt x="107157" y="152727"/>
                      <a:pt x="107157" y="150345"/>
                    </a:cubicBezTo>
                    <a:lnTo>
                      <a:pt x="107157" y="101285"/>
                    </a:lnTo>
                    <a:lnTo>
                      <a:pt x="117302" y="101285"/>
                    </a:lnTo>
                    <a:lnTo>
                      <a:pt x="117302" y="105982"/>
                    </a:lnTo>
                    <a:cubicBezTo>
                      <a:pt x="117302" y="108853"/>
                      <a:pt x="119650" y="111202"/>
                      <a:pt x="122553" y="111202"/>
                    </a:cubicBezTo>
                    <a:lnTo>
                      <a:pt x="125489" y="111202"/>
                    </a:lnTo>
                    <a:lnTo>
                      <a:pt x="125489" y="149400"/>
                    </a:lnTo>
                    <a:cubicBezTo>
                      <a:pt x="125489" y="152303"/>
                      <a:pt x="127838" y="154651"/>
                      <a:pt x="130741" y="154651"/>
                    </a:cubicBezTo>
                    <a:lnTo>
                      <a:pt x="195557" y="154651"/>
                    </a:lnTo>
                    <a:cubicBezTo>
                      <a:pt x="198460" y="154651"/>
                      <a:pt x="200809" y="152303"/>
                      <a:pt x="200809" y="149400"/>
                    </a:cubicBezTo>
                    <a:lnTo>
                      <a:pt x="200809" y="138929"/>
                    </a:lnTo>
                    <a:cubicBezTo>
                      <a:pt x="200809" y="137232"/>
                      <a:pt x="199439" y="135862"/>
                      <a:pt x="197742" y="135862"/>
                    </a:cubicBezTo>
                    <a:cubicBezTo>
                      <a:pt x="196046" y="135862"/>
                      <a:pt x="194676" y="137232"/>
                      <a:pt x="194676" y="138929"/>
                    </a:cubicBezTo>
                    <a:lnTo>
                      <a:pt x="194676" y="148519"/>
                    </a:lnTo>
                    <a:lnTo>
                      <a:pt x="131622" y="148519"/>
                    </a:lnTo>
                    <a:lnTo>
                      <a:pt x="131622" y="111202"/>
                    </a:lnTo>
                    <a:lnTo>
                      <a:pt x="194676" y="111202"/>
                    </a:lnTo>
                    <a:lnTo>
                      <a:pt x="194676" y="124641"/>
                    </a:lnTo>
                    <a:cubicBezTo>
                      <a:pt x="194676" y="126337"/>
                      <a:pt x="196046" y="127707"/>
                      <a:pt x="197742" y="127707"/>
                    </a:cubicBezTo>
                    <a:cubicBezTo>
                      <a:pt x="199439" y="127707"/>
                      <a:pt x="200809" y="126337"/>
                      <a:pt x="200809" y="124641"/>
                    </a:cubicBezTo>
                    <a:lnTo>
                      <a:pt x="200809" y="111202"/>
                    </a:lnTo>
                    <a:lnTo>
                      <a:pt x="203744" y="111202"/>
                    </a:lnTo>
                    <a:cubicBezTo>
                      <a:pt x="206648" y="111202"/>
                      <a:pt x="208996" y="108853"/>
                      <a:pt x="208996" y="105982"/>
                    </a:cubicBezTo>
                    <a:lnTo>
                      <a:pt x="208996" y="97142"/>
                    </a:lnTo>
                    <a:cubicBezTo>
                      <a:pt x="208996" y="94272"/>
                      <a:pt x="206648" y="91923"/>
                      <a:pt x="203777" y="91923"/>
                    </a:cubicBezTo>
                    <a:lnTo>
                      <a:pt x="195818" y="91923"/>
                    </a:lnTo>
                    <a:lnTo>
                      <a:pt x="195818" y="84714"/>
                    </a:lnTo>
                    <a:cubicBezTo>
                      <a:pt x="195818" y="80833"/>
                      <a:pt x="192882" y="77603"/>
                      <a:pt x="189098" y="77147"/>
                    </a:cubicBezTo>
                    <a:lnTo>
                      <a:pt x="189098" y="50920"/>
                    </a:lnTo>
                    <a:cubicBezTo>
                      <a:pt x="189098" y="44657"/>
                      <a:pt x="183977" y="39568"/>
                      <a:pt x="177714" y="39568"/>
                    </a:cubicBezTo>
                    <a:lnTo>
                      <a:pt x="113289" y="39568"/>
                    </a:lnTo>
                    <a:lnTo>
                      <a:pt x="104286" y="4306"/>
                    </a:lnTo>
                    <a:cubicBezTo>
                      <a:pt x="103634" y="1762"/>
                      <a:pt x="101351" y="1"/>
                      <a:pt x="98741" y="1"/>
                    </a:cubicBezTo>
                    <a:close/>
                  </a:path>
                </a:pathLst>
              </a:custGeom>
              <a:grpFill/>
              <a:ln>
                <a:noFill/>
              </a:ln>
            </p:spPr>
            <p:txBody>
              <a:bodyPr spcFirstLastPara="1" wrap="square" lIns="91425" tIns="91425" rIns="91425" bIns="91425" anchor="ctr" anchorCtr="0">
                <a:noAutofit/>
              </a:bodyPr>
              <a:lstStyle/>
              <a:p>
                <a:endParaRPr lang="en-US" sz="1600"/>
              </a:p>
            </p:txBody>
          </p:sp>
        </p:grpSp>
        <p:pic>
          <p:nvPicPr>
            <p:cNvPr id="7" name="Graphic 66" descr="Playbook">
              <a:extLst>
                <a:ext uri="{FF2B5EF4-FFF2-40B4-BE49-F238E27FC236}">
                  <a16:creationId xmlns:a16="http://schemas.microsoft.com/office/drawing/2014/main" id="{08AFAB55-DC05-FB2A-DEA5-7F13A3B365D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35014" y="4735086"/>
              <a:ext cx="778616" cy="778616"/>
            </a:xfrm>
            <a:prstGeom prst="rect">
              <a:avLst/>
            </a:prstGeom>
          </p:spPr>
        </p:pic>
        <p:pic>
          <p:nvPicPr>
            <p:cNvPr id="8" name="Graphic 67" descr="Bar graph with upward trend">
              <a:extLst>
                <a:ext uri="{FF2B5EF4-FFF2-40B4-BE49-F238E27FC236}">
                  <a16:creationId xmlns:a16="http://schemas.microsoft.com/office/drawing/2014/main" id="{BF0DAB5F-7739-44C3-BEDC-A42743A5ED8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63036" y="1799476"/>
              <a:ext cx="548640" cy="548640"/>
            </a:xfrm>
            <a:prstGeom prst="rect">
              <a:avLst/>
            </a:prstGeom>
          </p:spPr>
        </p:pic>
        <p:grpSp>
          <p:nvGrpSpPr>
            <p:cNvPr id="9" name="Group 8">
              <a:extLst>
                <a:ext uri="{FF2B5EF4-FFF2-40B4-BE49-F238E27FC236}">
                  <a16:creationId xmlns:a16="http://schemas.microsoft.com/office/drawing/2014/main" id="{14844C39-28B5-8B23-0F5F-DEB1F1AE8B8F}"/>
                </a:ext>
              </a:extLst>
            </p:cNvPr>
            <p:cNvGrpSpPr/>
            <p:nvPr/>
          </p:nvGrpSpPr>
          <p:grpSpPr>
            <a:xfrm>
              <a:off x="3429358" y="0"/>
              <a:ext cx="491351" cy="395217"/>
              <a:chOff x="3429358" y="0"/>
              <a:chExt cx="491351" cy="395217"/>
            </a:xfrm>
          </p:grpSpPr>
          <p:sp>
            <p:nvSpPr>
              <p:cNvPr id="13" name="Freeform: Shape 12">
                <a:extLst>
                  <a:ext uri="{FF2B5EF4-FFF2-40B4-BE49-F238E27FC236}">
                    <a16:creationId xmlns:a16="http://schemas.microsoft.com/office/drawing/2014/main" id="{0595C92C-49E2-A166-DF97-0C976A072143}"/>
                  </a:ext>
                </a:extLst>
              </p:cNvPr>
              <p:cNvSpPr/>
              <p:nvPr/>
            </p:nvSpPr>
            <p:spPr>
              <a:xfrm>
                <a:off x="3625198" y="0"/>
                <a:ext cx="295511" cy="395217"/>
              </a:xfrm>
              <a:custGeom>
                <a:avLst/>
                <a:gdLst>
                  <a:gd name="connsiteX0" fmla="*/ 7137 w 295511"/>
                  <a:gd name="connsiteY0" fmla="*/ 196938 h 395217"/>
                  <a:gd name="connsiteX1" fmla="*/ 295491 w 295511"/>
                  <a:gd name="connsiteY1" fmla="*/ 1652 h 395217"/>
                  <a:gd name="connsiteX2" fmla="*/ 231703 w 295511"/>
                  <a:gd name="connsiteY2" fmla="*/ 104654 h 395217"/>
                  <a:gd name="connsiteX3" fmla="*/ 24914 w 295511"/>
                  <a:gd name="connsiteY3" fmla="*/ 237459 h 395217"/>
                  <a:gd name="connsiteX4" fmla="*/ 77199 w 295511"/>
                  <a:gd name="connsiteY4" fmla="*/ 395099 h 395217"/>
                  <a:gd name="connsiteX5" fmla="*/ 56939 w 295511"/>
                  <a:gd name="connsiteY5" fmla="*/ 395099 h 395217"/>
                  <a:gd name="connsiteX6" fmla="*/ 6484 w 295511"/>
                  <a:gd name="connsiteY6" fmla="*/ 228048 h 395217"/>
                  <a:gd name="connsiteX7" fmla="*/ 192620 w 295511"/>
                  <a:gd name="connsiteY7" fmla="*/ 63610 h 395217"/>
                  <a:gd name="connsiteX8" fmla="*/ 66742 w 295511"/>
                  <a:gd name="connsiteY8" fmla="*/ 117987 h 395217"/>
                  <a:gd name="connsiteX9" fmla="*/ 7137 w 295511"/>
                  <a:gd name="connsiteY9" fmla="*/ 196938 h 395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511" h="395217">
                    <a:moveTo>
                      <a:pt x="7137" y="196938"/>
                    </a:moveTo>
                    <a:cubicBezTo>
                      <a:pt x="7137" y="196938"/>
                      <a:pt x="5830" y="-21876"/>
                      <a:pt x="295491" y="1652"/>
                    </a:cubicBezTo>
                    <a:cubicBezTo>
                      <a:pt x="260447" y="25245"/>
                      <a:pt x="237206" y="62761"/>
                      <a:pt x="231703" y="104654"/>
                    </a:cubicBezTo>
                    <a:cubicBezTo>
                      <a:pt x="216279" y="202558"/>
                      <a:pt x="121511" y="292228"/>
                      <a:pt x="24914" y="237459"/>
                    </a:cubicBezTo>
                    <a:cubicBezTo>
                      <a:pt x="24914" y="237459"/>
                      <a:pt x="-27371" y="298633"/>
                      <a:pt x="77199" y="395099"/>
                    </a:cubicBezTo>
                    <a:lnTo>
                      <a:pt x="56939" y="395099"/>
                    </a:lnTo>
                    <a:cubicBezTo>
                      <a:pt x="56939" y="395099"/>
                      <a:pt x="-22927" y="316671"/>
                      <a:pt x="6484" y="228048"/>
                    </a:cubicBezTo>
                    <a:cubicBezTo>
                      <a:pt x="35894" y="139424"/>
                      <a:pt x="163340" y="63610"/>
                      <a:pt x="192620" y="63610"/>
                    </a:cubicBezTo>
                    <a:cubicBezTo>
                      <a:pt x="192620" y="63610"/>
                      <a:pt x="134191" y="57075"/>
                      <a:pt x="66742" y="117987"/>
                    </a:cubicBezTo>
                    <a:cubicBezTo>
                      <a:pt x="43051" y="141189"/>
                      <a:pt x="22960" y="167802"/>
                      <a:pt x="7137" y="196938"/>
                    </a:cubicBezTo>
                    <a:close/>
                  </a:path>
                </a:pathLst>
              </a:custGeom>
              <a:solidFill>
                <a:srgbClr val="4EA72E"/>
              </a:solidFill>
              <a:ln w="13053" cap="flat">
                <a:noFill/>
                <a:prstDash val="solid"/>
                <a:miter/>
              </a:ln>
            </p:spPr>
            <p:txBody>
              <a:bodyPr rtlCol="0" anchor="ctr"/>
              <a:lstStyle/>
              <a:p>
                <a:endParaRPr lang="en-US" sz="1600"/>
              </a:p>
            </p:txBody>
          </p:sp>
          <p:sp>
            <p:nvSpPr>
              <p:cNvPr id="14" name="Freeform: Shape 13">
                <a:extLst>
                  <a:ext uri="{FF2B5EF4-FFF2-40B4-BE49-F238E27FC236}">
                    <a16:creationId xmlns:a16="http://schemas.microsoft.com/office/drawing/2014/main" id="{52329370-83CF-6D43-1141-D14316C927D2}"/>
                  </a:ext>
                </a:extLst>
              </p:cNvPr>
              <p:cNvSpPr/>
              <p:nvPr/>
            </p:nvSpPr>
            <p:spPr>
              <a:xfrm>
                <a:off x="3429358" y="86149"/>
                <a:ext cx="182476" cy="149554"/>
              </a:xfrm>
              <a:custGeom>
                <a:avLst/>
                <a:gdLst>
                  <a:gd name="connsiteX0" fmla="*/ 182455 w 182476"/>
                  <a:gd name="connsiteY0" fmla="*/ 143729 h 149554"/>
                  <a:gd name="connsiteX1" fmla="*/ 64813 w 182476"/>
                  <a:gd name="connsiteY1" fmla="*/ 40204 h 149554"/>
                  <a:gd name="connsiteX2" fmla="*/ 144026 w 182476"/>
                  <a:gd name="connsiteY2" fmla="*/ 74451 h 149554"/>
                  <a:gd name="connsiteX3" fmla="*/ 181540 w 182476"/>
                  <a:gd name="connsiteY3" fmla="*/ 123991 h 149554"/>
                  <a:gd name="connsiteX4" fmla="*/ -21 w 182476"/>
                  <a:gd name="connsiteY4" fmla="*/ 990 h 149554"/>
                  <a:gd name="connsiteX5" fmla="*/ 40239 w 182476"/>
                  <a:gd name="connsiteY5" fmla="*/ 66347 h 149554"/>
                  <a:gd name="connsiteX6" fmla="*/ 182455 w 182476"/>
                  <a:gd name="connsiteY6" fmla="*/ 143729 h 149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476" h="149554">
                    <a:moveTo>
                      <a:pt x="182455" y="143729"/>
                    </a:moveTo>
                    <a:cubicBezTo>
                      <a:pt x="163894" y="87914"/>
                      <a:pt x="83375" y="40204"/>
                      <a:pt x="64813" y="40204"/>
                    </a:cubicBezTo>
                    <a:cubicBezTo>
                      <a:pt x="64813" y="40204"/>
                      <a:pt x="101675" y="36152"/>
                      <a:pt x="144026" y="74451"/>
                    </a:cubicBezTo>
                    <a:cubicBezTo>
                      <a:pt x="158919" y="89013"/>
                      <a:pt x="171563" y="105704"/>
                      <a:pt x="181540" y="123991"/>
                    </a:cubicBezTo>
                    <a:cubicBezTo>
                      <a:pt x="181540" y="123991"/>
                      <a:pt x="182455" y="-13781"/>
                      <a:pt x="-21" y="990"/>
                    </a:cubicBezTo>
                    <a:cubicBezTo>
                      <a:pt x="22423" y="15734"/>
                      <a:pt x="37170" y="39668"/>
                      <a:pt x="40239" y="66347"/>
                    </a:cubicBezTo>
                    <a:cubicBezTo>
                      <a:pt x="57101" y="180721"/>
                      <a:pt x="182455" y="143729"/>
                      <a:pt x="182455" y="143729"/>
                    </a:cubicBezTo>
                    <a:close/>
                  </a:path>
                </a:pathLst>
              </a:custGeom>
              <a:solidFill>
                <a:srgbClr val="4EA72E"/>
              </a:solidFill>
              <a:ln w="13053" cap="flat">
                <a:noFill/>
                <a:prstDash val="solid"/>
                <a:miter/>
              </a:ln>
            </p:spPr>
            <p:txBody>
              <a:bodyPr rtlCol="0" anchor="ctr"/>
              <a:lstStyle/>
              <a:p>
                <a:endParaRPr lang="en-US" sz="1600"/>
              </a:p>
            </p:txBody>
          </p:sp>
        </p:grpSp>
        <p:sp>
          <p:nvSpPr>
            <p:cNvPr id="10" name="TextBox 75">
              <a:extLst>
                <a:ext uri="{FF2B5EF4-FFF2-40B4-BE49-F238E27FC236}">
                  <a16:creationId xmlns:a16="http://schemas.microsoft.com/office/drawing/2014/main" id="{B7200A8D-BBFC-3364-2E97-F140DA633F98}"/>
                </a:ext>
              </a:extLst>
            </p:cNvPr>
            <p:cNvSpPr txBox="1"/>
            <p:nvPr/>
          </p:nvSpPr>
          <p:spPr>
            <a:xfrm>
              <a:off x="437386" y="302274"/>
              <a:ext cx="6792580" cy="382800"/>
            </a:xfrm>
            <a:prstGeom prst="rect">
              <a:avLst/>
            </a:prstGeom>
            <a:noFill/>
          </p:spPr>
          <p:txBody>
            <a:bodyPr wrap="square">
              <a:spAutoFit/>
            </a:bodyPr>
            <a:lstStyle/>
            <a:p>
              <a:pPr algn="ctr"/>
              <a:r>
                <a:rPr lang="sr-Cyrl-RS" sz="1600" b="1" kern="1200" dirty="0">
                  <a:solidFill>
                    <a:srgbClr val="000000"/>
                  </a:solidFill>
                  <a:effectLst/>
                  <a:ea typeface="Times New Roman" panose="02020603050405020304" pitchFamily="18" charset="0"/>
                  <a:cs typeface="Calibri" panose="020F0502020204030204" pitchFamily="34" charset="0"/>
                </a:rPr>
                <a:t>Ангажовање запослених</a:t>
              </a:r>
              <a:endParaRPr lang="en-US" sz="1600" dirty="0">
                <a:effectLst/>
                <a:ea typeface="Times New Roman" panose="02020603050405020304" pitchFamily="18" charset="0"/>
                <a:cs typeface="Calibri" panose="020F0502020204030204" pitchFamily="34" charset="0"/>
              </a:endParaRPr>
            </a:p>
          </p:txBody>
        </p:sp>
        <p:pic>
          <p:nvPicPr>
            <p:cNvPr id="11" name="Graphic 79" descr="Sustainability with solid fill">
              <a:extLst>
                <a:ext uri="{FF2B5EF4-FFF2-40B4-BE49-F238E27FC236}">
                  <a16:creationId xmlns:a16="http://schemas.microsoft.com/office/drawing/2014/main" id="{F1B923B0-8937-18FB-E639-C28AFEB98C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32983" y="4997380"/>
              <a:ext cx="548640" cy="548640"/>
            </a:xfrm>
            <a:prstGeom prst="rect">
              <a:avLst/>
            </a:prstGeom>
          </p:spPr>
        </p:pic>
        <p:sp>
          <p:nvSpPr>
            <p:cNvPr id="12" name="Arrow: Down 11">
              <a:extLst>
                <a:ext uri="{FF2B5EF4-FFF2-40B4-BE49-F238E27FC236}">
                  <a16:creationId xmlns:a16="http://schemas.microsoft.com/office/drawing/2014/main" id="{024B6D3F-4396-9DC4-E467-8E31DD2DF355}"/>
                </a:ext>
              </a:extLst>
            </p:cNvPr>
            <p:cNvSpPr>
              <a:spLocks noChangeAspect="1"/>
            </p:cNvSpPr>
            <p:nvPr/>
          </p:nvSpPr>
          <p:spPr>
            <a:xfrm>
              <a:off x="3548875" y="614983"/>
              <a:ext cx="182880" cy="237793"/>
            </a:xfrm>
            <a:prstGeom prst="downArrow">
              <a:avLst/>
            </a:prstGeom>
            <a:solidFill>
              <a:srgbClr val="92D050"/>
            </a:solidFill>
            <a:ln w="19050" cap="flat" cmpd="sng" algn="ctr">
              <a:solidFill>
                <a:srgbClr val="92D050"/>
              </a:solidFill>
              <a:prstDash val="solid"/>
              <a:miter lim="800000"/>
            </a:ln>
            <a:effectLst/>
          </p:spPr>
          <p:txBody>
            <a:bodyPr rtlCol="0" anchor="ctr"/>
            <a:lstStyle/>
            <a:p>
              <a:endParaRPr lang="en-US" sz="1600"/>
            </a:p>
          </p:txBody>
        </p:sp>
      </p:grpSp>
      <p:sp>
        <p:nvSpPr>
          <p:cNvPr id="61" name="TextBox 60">
            <a:extLst>
              <a:ext uri="{FF2B5EF4-FFF2-40B4-BE49-F238E27FC236}">
                <a16:creationId xmlns:a16="http://schemas.microsoft.com/office/drawing/2014/main" id="{57C311BB-DE20-1F19-DAF0-A5CD1D8EB96B}"/>
              </a:ext>
            </a:extLst>
          </p:cNvPr>
          <p:cNvSpPr txBox="1"/>
          <p:nvPr/>
        </p:nvSpPr>
        <p:spPr>
          <a:xfrm>
            <a:off x="227523" y="896330"/>
            <a:ext cx="5098575" cy="5632311"/>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solidFill>
                  <a:srgbClr val="009900"/>
                </a:solidFill>
              </a:rPr>
              <a:t>Зелено пословање је инструмент за постизање одрживог развоја и то пре свега кроз одрживо коришћење ресурса, повећање удела обновљиве енергије и смањењу отпада.</a:t>
            </a:r>
          </a:p>
          <a:p>
            <a:pPr marL="342900" indent="-342900" algn="just">
              <a:buFont typeface="Wingdings" panose="05000000000000000000" pitchFamily="2" charset="2"/>
              <a:buChar char="q"/>
            </a:pPr>
            <a:endParaRPr lang="ru-RU" sz="2000" dirty="0">
              <a:solidFill>
                <a:srgbClr val="009900"/>
              </a:solidFill>
            </a:endParaRPr>
          </a:p>
          <a:p>
            <a:pPr marL="342900" indent="-342900" algn="just">
              <a:buFont typeface="Wingdings" panose="05000000000000000000" pitchFamily="2" charset="2"/>
              <a:buChar char="q"/>
            </a:pPr>
            <a:r>
              <a:rPr lang="ru-RU" sz="2000" dirty="0">
                <a:solidFill>
                  <a:srgbClr val="009900"/>
                </a:solidFill>
              </a:rPr>
              <a:t>Зелено пословање захтева правилно и стратешко планирање и оно је интегрални део стратегија модерних предузећа. </a:t>
            </a:r>
          </a:p>
          <a:p>
            <a:pPr marL="342900" indent="-342900" algn="just">
              <a:buFont typeface="Wingdings" panose="05000000000000000000" pitchFamily="2" charset="2"/>
              <a:buChar char="q"/>
            </a:pPr>
            <a:endParaRPr lang="ru-RU" sz="2000" dirty="0">
              <a:solidFill>
                <a:srgbClr val="009900"/>
              </a:solidFill>
            </a:endParaRPr>
          </a:p>
          <a:p>
            <a:pPr marL="342900" indent="-342900" algn="just">
              <a:buFont typeface="Wingdings" panose="05000000000000000000" pitchFamily="2" charset="2"/>
              <a:buChar char="q"/>
            </a:pPr>
            <a:r>
              <a:rPr lang="ru-RU" sz="2000" dirty="0">
                <a:solidFill>
                  <a:srgbClr val="009900"/>
                </a:solidFill>
              </a:rPr>
              <a:t>Зелено планирање укључује:</a:t>
            </a:r>
          </a:p>
          <a:p>
            <a:pPr marL="285750" indent="-285750">
              <a:buFont typeface="Wingdings" panose="05000000000000000000" pitchFamily="2" charset="2"/>
              <a:buChar char="ü"/>
            </a:pPr>
            <a:r>
              <a:rPr lang="ru-RU" sz="2000" dirty="0">
                <a:solidFill>
                  <a:srgbClr val="009900"/>
                </a:solidFill>
              </a:rPr>
              <a:t>Ангажовање запослених</a:t>
            </a:r>
          </a:p>
          <a:p>
            <a:pPr marL="285750" indent="-285750">
              <a:buFont typeface="Wingdings" panose="05000000000000000000" pitchFamily="2" charset="2"/>
              <a:buChar char="ü"/>
            </a:pPr>
            <a:r>
              <a:rPr lang="ru-RU" sz="2000" dirty="0">
                <a:solidFill>
                  <a:srgbClr val="009900"/>
                </a:solidFill>
              </a:rPr>
              <a:t>Процену ефикасности ресурса (ситуациона анализа) </a:t>
            </a:r>
          </a:p>
          <a:p>
            <a:pPr marL="285750" indent="-285750">
              <a:buFont typeface="Wingdings" panose="05000000000000000000" pitchFamily="2" charset="2"/>
              <a:buChar char="ü"/>
            </a:pPr>
            <a:r>
              <a:rPr lang="ru-RU" sz="2000" dirty="0">
                <a:solidFill>
                  <a:srgbClr val="009900"/>
                </a:solidFill>
              </a:rPr>
              <a:t>Припрему плана озелењавања </a:t>
            </a:r>
          </a:p>
          <a:p>
            <a:pPr marL="285750" indent="-285750">
              <a:buFont typeface="Wingdings" panose="05000000000000000000" pitchFamily="2" charset="2"/>
              <a:buChar char="Ø"/>
            </a:pPr>
            <a:r>
              <a:rPr lang="ru-RU" sz="2000" dirty="0"/>
              <a:t>Реализацију плана и</a:t>
            </a:r>
          </a:p>
          <a:p>
            <a:pPr marL="285750" indent="-285750">
              <a:buFont typeface="Wingdings" panose="05000000000000000000" pitchFamily="2" charset="2"/>
              <a:buChar char="Ø"/>
            </a:pPr>
            <a:r>
              <a:rPr lang="ru-RU" sz="2000" dirty="0"/>
              <a:t>Процену ефеката озелењавања</a:t>
            </a:r>
          </a:p>
        </p:txBody>
      </p:sp>
    </p:spTree>
    <p:extLst>
      <p:ext uri="{BB962C8B-B14F-4D97-AF65-F5344CB8AC3E}">
        <p14:creationId xmlns:p14="http://schemas.microsoft.com/office/powerpoint/2010/main" val="1400009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CD668-3DE9-C248-915E-F508336000B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E491ED4-ED9E-0B0C-2160-208EF20DDE86}"/>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2" name="TextBox 21">
            <a:extLst>
              <a:ext uri="{FF2B5EF4-FFF2-40B4-BE49-F238E27FC236}">
                <a16:creationId xmlns:a16="http://schemas.microsoft.com/office/drawing/2014/main" id="{408F2B2A-2AF2-2EE3-2F22-7B7D791FCE0D}"/>
              </a:ext>
            </a:extLst>
          </p:cNvPr>
          <p:cNvSpPr txBox="1"/>
          <p:nvPr/>
        </p:nvSpPr>
        <p:spPr>
          <a:xfrm>
            <a:off x="284311" y="1091490"/>
            <a:ext cx="11623377" cy="4708981"/>
          </a:xfrm>
          <a:prstGeom prst="rect">
            <a:avLst/>
          </a:prstGeom>
          <a:noFill/>
        </p:spPr>
        <p:txBody>
          <a:bodyPr wrap="square">
            <a:spAutoFit/>
          </a:bodyPr>
          <a:lstStyle/>
          <a:p>
            <a:r>
              <a:rPr lang="ru-RU" sz="2000" dirty="0"/>
              <a:t>Реализација плана: </a:t>
            </a:r>
          </a:p>
          <a:p>
            <a:endParaRPr lang="ru-RU" sz="2000" dirty="0"/>
          </a:p>
          <a:p>
            <a:pPr marL="342900" indent="-342900" algn="just">
              <a:buFont typeface="Wingdings" panose="05000000000000000000" pitchFamily="2" charset="2"/>
              <a:buChar char="q"/>
            </a:pPr>
            <a:r>
              <a:rPr lang="ru-RU" sz="2000" dirty="0"/>
              <a:t>Имплементација плана обухвата примену мера озелењавања пословања.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План озелењавања пословања мора редовно ажурирати на годишњем нивоу, како би се видела достигнућа, промене у перформансама и приоритета. У току реализације поједине мере могу се  допуњавати, прилагођавати пословању предузећа или се од неке мере може одустати ако се наиђе на отпор запослених или ако постоје техничка ограничења. На путу ка повећању ефикасности, прва станица је промена понашања.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Подстицање запослених да усвоје навике у погледу енергетске ефикасности може довести до значајних уштеда (гашење светла или грејања у просторијама која се слабо користе). Улагање у обуку и системе за размену успешних пракси помаже да се обезбеди успех озелењавања. Многе организације су откриле да је већа вероватноћа да ће информисани запослени дати идеје, правилно руковати опремом и пратити процедуре и на тај начин допринети смањењу трошкова пословања</a:t>
            </a:r>
          </a:p>
        </p:txBody>
      </p:sp>
    </p:spTree>
    <p:extLst>
      <p:ext uri="{BB962C8B-B14F-4D97-AF65-F5344CB8AC3E}">
        <p14:creationId xmlns:p14="http://schemas.microsoft.com/office/powerpoint/2010/main" val="2677202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9190C-FD18-7E94-0853-36ED9365E82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B763FF2-9B2E-A3A7-0D21-17C35BEEB868}"/>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CAC2F486-6CFC-8D06-D2B3-65F5A7AF9B7B}"/>
              </a:ext>
            </a:extLst>
          </p:cNvPr>
          <p:cNvSpPr txBox="1"/>
          <p:nvPr/>
        </p:nvSpPr>
        <p:spPr>
          <a:xfrm>
            <a:off x="334160" y="1011657"/>
            <a:ext cx="11623377" cy="5632311"/>
          </a:xfrm>
          <a:prstGeom prst="rect">
            <a:avLst/>
          </a:prstGeom>
          <a:noFill/>
        </p:spPr>
        <p:txBody>
          <a:bodyPr wrap="square">
            <a:spAutoFit/>
          </a:bodyPr>
          <a:lstStyle/>
          <a:p>
            <a:r>
              <a:rPr lang="ru-RU" sz="2000" dirty="0"/>
              <a:t>Процена ефеката озелењавања: </a:t>
            </a:r>
          </a:p>
          <a:p>
            <a:endParaRPr lang="ru-RU" sz="2000" dirty="0"/>
          </a:p>
          <a:p>
            <a:pPr marL="342900" indent="-342900" algn="just">
              <a:buFont typeface="Wingdings" panose="05000000000000000000" pitchFamily="2" charset="2"/>
              <a:buChar char="q"/>
            </a:pPr>
            <a:r>
              <a:rPr lang="ru-RU" sz="2000" dirty="0"/>
              <a:t>Праћење напретка омогућава идентификацију неопходних корака и корективних радњи за осигуравање успеха озелењавања. Ова процена укључује мерење остварених циљева и резултата и по потреби редизајн акционог плана. За остварење прогреса ка утврђеним циљевима користе се индикатори за праћење који су дефинисани приликом припреме плана озелењавања.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Ефекти примене мера видљиви су у дужем временском периоду, поготову ако се оне односе на капитална улагања. Периодични преглед примене мера и активности од кључног значаја за постизање циљева озелењавање пословања. Због тога је неопходно редовно ажурирање података и информација како би оне биле актуелне и свеобухватне. Подаци се морају месечно прикупљати и уносити у систем за праћење података.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Периодичне прегледе напретка треба да реализује зелени тим у сарадњи менаџерским тимом и одабраним групама запослених. Учесталост ових прегледа ће варирати у зависности од величине предузећа. Ови прегледи су добра прилика да се утврди када одређена активност или мера не испуњава очекивани учинак и када је потребна њена ревизија. Контролна листа за озелењавање пословања може помоћи у овим периодичним прегледима.</a:t>
            </a:r>
          </a:p>
        </p:txBody>
      </p:sp>
    </p:spTree>
    <p:extLst>
      <p:ext uri="{BB962C8B-B14F-4D97-AF65-F5344CB8AC3E}">
        <p14:creationId xmlns:p14="http://schemas.microsoft.com/office/powerpoint/2010/main" val="3981436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B9B02-E63D-A0E5-A9BF-BF2C09FAF7F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0A05ADF-F16F-FEA2-833D-4BD940374769}"/>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06682916-F313-08F8-8543-80CF0E0600CD}"/>
              </a:ext>
            </a:extLst>
          </p:cNvPr>
          <p:cNvSpPr txBox="1"/>
          <p:nvPr/>
        </p:nvSpPr>
        <p:spPr>
          <a:xfrm>
            <a:off x="454788" y="1606797"/>
            <a:ext cx="11282423" cy="3416320"/>
          </a:xfrm>
          <a:prstGeom prst="rect">
            <a:avLst/>
          </a:prstGeom>
          <a:noFill/>
        </p:spPr>
        <p:txBody>
          <a:bodyPr wrap="square">
            <a:spAutoFit/>
          </a:bodyPr>
          <a:lstStyle/>
          <a:p>
            <a:pPr marL="342900" indent="-34290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p>
          <a:p>
            <a:pPr marL="342900" indent="-342900">
              <a:buFont typeface="Wingdings" panose="05000000000000000000" pitchFamily="2" charset="2"/>
              <a:buChar char="q"/>
            </a:pPr>
            <a:endParaRPr lang="ru-RU" sz="2400" b="1" dirty="0"/>
          </a:p>
          <a:p>
            <a:pPr marL="800100" lvl="1" indent="-342900" algn="just">
              <a:buFont typeface="Courier New" panose="02070309020205020404" pitchFamily="49" charset="0"/>
              <a:buChar char="o"/>
            </a:pPr>
            <a:r>
              <a:rPr lang="ru-RU" sz="2400" dirty="0"/>
              <a:t>Попуњавање делова обрасца: VII Акциони план озелењавања и VIII Мониторинг (индикатори за праћење)</a:t>
            </a:r>
          </a:p>
          <a:p>
            <a:endParaRPr lang="ru-RU" sz="2400" dirty="0"/>
          </a:p>
          <a:p>
            <a:endParaRPr lang="ru-RU" sz="2400" dirty="0"/>
          </a:p>
          <a:p>
            <a:endParaRPr lang="ru-RU" sz="2400" dirty="0"/>
          </a:p>
          <a:p>
            <a:pPr marL="342900" indent="-342900">
              <a:buFont typeface="Wingdings" panose="05000000000000000000" pitchFamily="2" charset="2"/>
              <a:buChar char="q"/>
            </a:pPr>
            <a:r>
              <a:rPr lang="ru-RU" sz="2400" b="1" dirty="0"/>
              <a:t>Индивидуалне презентације урађених бизнис планова  и дискусија.</a:t>
            </a:r>
          </a:p>
        </p:txBody>
      </p:sp>
    </p:spTree>
    <p:extLst>
      <p:ext uri="{BB962C8B-B14F-4D97-AF65-F5344CB8AC3E}">
        <p14:creationId xmlns:p14="http://schemas.microsoft.com/office/powerpoint/2010/main" val="3123368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925DC-4564-B50A-1797-42340F547DC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F26ED6A-C539-823D-1A99-DCB481F0A9F5}"/>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aphicFrame>
        <p:nvGraphicFramePr>
          <p:cNvPr id="2" name="Table 1">
            <a:extLst>
              <a:ext uri="{FF2B5EF4-FFF2-40B4-BE49-F238E27FC236}">
                <a16:creationId xmlns:a16="http://schemas.microsoft.com/office/drawing/2014/main" id="{A2544A22-BAA3-DB1A-0BD3-DDE5666FB320}"/>
              </a:ext>
            </a:extLst>
          </p:cNvPr>
          <p:cNvGraphicFramePr>
            <a:graphicFrameLocks noGrp="1"/>
          </p:cNvGraphicFramePr>
          <p:nvPr>
            <p:extLst>
              <p:ext uri="{D42A27DB-BD31-4B8C-83A1-F6EECF244321}">
                <p14:modId xmlns:p14="http://schemas.microsoft.com/office/powerpoint/2010/main" val="3790010641"/>
              </p:ext>
            </p:extLst>
          </p:nvPr>
        </p:nvGraphicFramePr>
        <p:xfrm>
          <a:off x="334161" y="1063478"/>
          <a:ext cx="11623377" cy="5684297"/>
        </p:xfrm>
        <a:graphic>
          <a:graphicData uri="http://schemas.openxmlformats.org/drawingml/2006/table">
            <a:tbl>
              <a:tblPr firstRow="1" firstCol="1" bandRow="1"/>
              <a:tblGrid>
                <a:gridCol w="2299537">
                  <a:extLst>
                    <a:ext uri="{9D8B030D-6E8A-4147-A177-3AD203B41FA5}">
                      <a16:colId xmlns:a16="http://schemas.microsoft.com/office/drawing/2014/main" val="1664076394"/>
                    </a:ext>
                  </a:extLst>
                </a:gridCol>
                <a:gridCol w="9323840">
                  <a:extLst>
                    <a:ext uri="{9D8B030D-6E8A-4147-A177-3AD203B41FA5}">
                      <a16:colId xmlns:a16="http://schemas.microsoft.com/office/drawing/2014/main" val="3876777618"/>
                    </a:ext>
                  </a:extLst>
                </a:gridCol>
              </a:tblGrid>
              <a:tr h="976348">
                <a:tc>
                  <a:txBody>
                    <a:bodyPr/>
                    <a:lstStyle/>
                    <a:p>
                      <a:pPr algn="just"/>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Модул 1: Рециклажа и смањење отпада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Смањење отпада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Поновна употреба отпада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Сепарација отпада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Рециклажа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Одлагање отпада на одговарајући начин</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2930127"/>
                  </a:ext>
                </a:extLst>
              </a:tr>
              <a:tr h="781078">
                <a:tc>
                  <a:txBody>
                    <a:bodyPr/>
                    <a:lstStyle/>
                    <a:p>
                      <a:pPr algn="just"/>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Модул 2: Очување енергије и воде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Уштеде топлоте и електричне енергије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енергетски ефикасне опреме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Смањење потрошње воде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обнових извора енергије и воде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7888976"/>
                  </a:ext>
                </a:extLst>
              </a:tr>
              <a:tr h="976348">
                <a:tc>
                  <a:txBody>
                    <a:bodyPr/>
                    <a:lstStyle/>
                    <a:p>
                      <a:pPr algn="just"/>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Модул 3: Спречавање загађења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опреме са малим емисијама загађујућих материја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био-разградивих материјала у производњи</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еколошки прихватљивих хемијских средстава у производњи или замена токсичног и опасног репроматеријала мање токсичним алтернативама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3441132"/>
                  </a:ext>
                </a:extLst>
              </a:tr>
              <a:tr h="961268">
                <a:tc>
                  <a:txBody>
                    <a:bodyPr/>
                    <a:lstStyle/>
                    <a:p>
                      <a:pPr algn="just"/>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Модул 4: Зелена дистрибуција (паковање и одрживи транспорт)</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обновљивих или рециклирајућих материјала за паковање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Локални/прекогранични транспорт (до 150 km)</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Избор оптималних транспортних рута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Употреба транспортних средстава која најмање загађују </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2536449"/>
                  </a:ext>
                </a:extLst>
              </a:tr>
              <a:tr h="1538029">
                <a:tc>
                  <a:txBody>
                    <a:bodyPr/>
                    <a:lstStyle/>
                    <a:p>
                      <a:pPr algn="just"/>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Модул 5: Зелене набавке и зелени финансијски инструменти</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Набавка еколошки прихватљивих материјала/сировина (рециклирано, половно, органско, природно, био-разградиво…)</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Набавка локално доступних материјала/материјала или производа</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Набавка материјала/сировина у контејнерима и палетама за вишекратну употребу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600" kern="100" dirty="0">
                          <a:effectLst/>
                          <a:latin typeface="Calibri" panose="020F0502020204030204" pitchFamily="34" charset="0"/>
                          <a:ea typeface="Times New Roman" panose="02020603050405020304" pitchFamily="18" charset="0"/>
                          <a:cs typeface="Calibri" panose="020F0502020204030204" pitchFamily="34" charset="0"/>
                        </a:rPr>
                        <a:t>Коришћење зелених финансијских инструмента (субвенције, кредити …) за унапређење конкурентности</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7521" marR="67521"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3150222"/>
                  </a:ext>
                </a:extLst>
              </a:tr>
            </a:tbl>
          </a:graphicData>
        </a:graphic>
      </p:graphicFrame>
      <p:sp>
        <p:nvSpPr>
          <p:cNvPr id="5" name="TextBox 4">
            <a:extLst>
              <a:ext uri="{FF2B5EF4-FFF2-40B4-BE49-F238E27FC236}">
                <a16:creationId xmlns:a16="http://schemas.microsoft.com/office/drawing/2014/main" id="{D728B5F5-869B-DCB4-A7F0-DEB9141A9E4A}"/>
              </a:ext>
            </a:extLst>
          </p:cNvPr>
          <p:cNvSpPr txBox="1"/>
          <p:nvPr/>
        </p:nvSpPr>
        <p:spPr>
          <a:xfrm>
            <a:off x="334161" y="694146"/>
            <a:ext cx="3149819" cy="369332"/>
          </a:xfrm>
          <a:prstGeom prst="rect">
            <a:avLst/>
          </a:prstGeom>
          <a:noFill/>
        </p:spPr>
        <p:txBody>
          <a:bodyPr wrap="square">
            <a:spAutoFit/>
          </a:bodyPr>
          <a:lstStyle/>
          <a:p>
            <a:r>
              <a:rPr lang="sr-Cyrl-RS" b="1" dirty="0"/>
              <a:t>Резиме обуке </a:t>
            </a:r>
          </a:p>
        </p:txBody>
      </p:sp>
    </p:spTree>
    <p:extLst>
      <p:ext uri="{BB962C8B-B14F-4D97-AF65-F5344CB8AC3E}">
        <p14:creationId xmlns:p14="http://schemas.microsoft.com/office/powerpoint/2010/main" val="357861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5580E-BA84-90BE-3523-A09C098C76F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F6CEB7F-8B2E-C022-5CEF-78CF42707BE8}"/>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1</a:t>
                      </a:r>
                      <a:r>
                        <a:rPr lang="en-US" sz="2000" dirty="0">
                          <a:solidFill>
                            <a:srgbClr val="009900"/>
                          </a:solidFill>
                        </a:rPr>
                        <a:t>2</a:t>
                      </a:r>
                      <a:r>
                        <a:rPr lang="ru-RU" sz="2000" dirty="0">
                          <a:solidFill>
                            <a:srgbClr val="009900"/>
                          </a:solidFill>
                        </a:rPr>
                        <a:t> Одрживо пословање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pSp>
        <p:nvGrpSpPr>
          <p:cNvPr id="3" name="Group 2">
            <a:extLst>
              <a:ext uri="{FF2B5EF4-FFF2-40B4-BE49-F238E27FC236}">
                <a16:creationId xmlns:a16="http://schemas.microsoft.com/office/drawing/2014/main" id="{286D873E-BD72-1664-E005-630E545C01CA}"/>
              </a:ext>
            </a:extLst>
          </p:cNvPr>
          <p:cNvGrpSpPr/>
          <p:nvPr/>
        </p:nvGrpSpPr>
        <p:grpSpPr>
          <a:xfrm>
            <a:off x="8110040" y="1016375"/>
            <a:ext cx="3747799" cy="5360825"/>
            <a:chOff x="617688" y="1487357"/>
            <a:chExt cx="2773211" cy="4453669"/>
          </a:xfrm>
        </p:grpSpPr>
        <p:grpSp>
          <p:nvGrpSpPr>
            <p:cNvPr id="6" name="Group 5">
              <a:extLst>
                <a:ext uri="{FF2B5EF4-FFF2-40B4-BE49-F238E27FC236}">
                  <a16:creationId xmlns:a16="http://schemas.microsoft.com/office/drawing/2014/main" id="{931D2CFA-C5C4-1C98-721F-851443CCFE10}"/>
                </a:ext>
              </a:extLst>
            </p:cNvPr>
            <p:cNvGrpSpPr/>
            <p:nvPr/>
          </p:nvGrpSpPr>
          <p:grpSpPr>
            <a:xfrm>
              <a:off x="617688" y="2112607"/>
              <a:ext cx="2353294" cy="2466591"/>
              <a:chOff x="617688" y="2112607"/>
              <a:chExt cx="2353294" cy="2466591"/>
            </a:xfrm>
          </p:grpSpPr>
          <p:sp>
            <p:nvSpPr>
              <p:cNvPr id="19" name="Teardrop 1">
                <a:extLst>
                  <a:ext uri="{FF2B5EF4-FFF2-40B4-BE49-F238E27FC236}">
                    <a16:creationId xmlns:a16="http://schemas.microsoft.com/office/drawing/2014/main" id="{96C5EA94-5E01-5DBF-D115-206850247E17}"/>
                  </a:ext>
                </a:extLst>
              </p:cNvPr>
              <p:cNvSpPr/>
              <p:nvPr/>
            </p:nvSpPr>
            <p:spPr>
              <a:xfrm rot="10342573">
                <a:off x="617688" y="2112607"/>
                <a:ext cx="2353294" cy="2466591"/>
              </a:xfrm>
              <a:custGeom>
                <a:avLst/>
                <a:gdLst>
                  <a:gd name="connsiteX0" fmla="*/ 0 w 1762919"/>
                  <a:gd name="connsiteY0" fmla="*/ 881460 h 1762919"/>
                  <a:gd name="connsiteX1" fmla="*/ 881460 w 1762919"/>
                  <a:gd name="connsiteY1" fmla="*/ 0 h 1762919"/>
                  <a:gd name="connsiteX2" fmla="*/ 1762919 w 1762919"/>
                  <a:gd name="connsiteY2" fmla="*/ 0 h 1762919"/>
                  <a:gd name="connsiteX3" fmla="*/ 1762919 w 1762919"/>
                  <a:gd name="connsiteY3" fmla="*/ 881460 h 1762919"/>
                  <a:gd name="connsiteX4" fmla="*/ 881459 w 1762919"/>
                  <a:gd name="connsiteY4" fmla="*/ 1762920 h 1762919"/>
                  <a:gd name="connsiteX5" fmla="*/ -1 w 1762919"/>
                  <a:gd name="connsiteY5" fmla="*/ 881460 h 1762919"/>
                  <a:gd name="connsiteX6" fmla="*/ 0 w 1762919"/>
                  <a:gd name="connsiteY6" fmla="*/ 881460 h 1762919"/>
                  <a:gd name="connsiteX0" fmla="*/ 1 w 1789335"/>
                  <a:gd name="connsiteY0" fmla="*/ 881460 h 1762920"/>
                  <a:gd name="connsiteX1" fmla="*/ 881461 w 1789335"/>
                  <a:gd name="connsiteY1" fmla="*/ 0 h 1762920"/>
                  <a:gd name="connsiteX2" fmla="*/ 1789335 w 1789335"/>
                  <a:gd name="connsiteY2" fmla="*/ 41976 h 1762920"/>
                  <a:gd name="connsiteX3" fmla="*/ 1762920 w 1789335"/>
                  <a:gd name="connsiteY3" fmla="*/ 881460 h 1762920"/>
                  <a:gd name="connsiteX4" fmla="*/ 881460 w 1789335"/>
                  <a:gd name="connsiteY4" fmla="*/ 1762920 h 1762920"/>
                  <a:gd name="connsiteX5" fmla="*/ 0 w 1789335"/>
                  <a:gd name="connsiteY5" fmla="*/ 881460 h 1762920"/>
                  <a:gd name="connsiteX6" fmla="*/ 1 w 1789335"/>
                  <a:gd name="connsiteY6" fmla="*/ 881460 h 1762920"/>
                  <a:gd name="connsiteX0" fmla="*/ 21660 w 1810994"/>
                  <a:gd name="connsiteY0" fmla="*/ 881460 h 2478094"/>
                  <a:gd name="connsiteX1" fmla="*/ 903120 w 1810994"/>
                  <a:gd name="connsiteY1" fmla="*/ 0 h 2478094"/>
                  <a:gd name="connsiteX2" fmla="*/ 1810994 w 1810994"/>
                  <a:gd name="connsiteY2" fmla="*/ 41976 h 2478094"/>
                  <a:gd name="connsiteX3" fmla="*/ 1784579 w 1810994"/>
                  <a:gd name="connsiteY3" fmla="*/ 881460 h 2478094"/>
                  <a:gd name="connsiteX4" fmla="*/ 358928 w 1810994"/>
                  <a:gd name="connsiteY4" fmla="*/ 2478094 h 2478094"/>
                  <a:gd name="connsiteX5" fmla="*/ 21659 w 1810994"/>
                  <a:gd name="connsiteY5" fmla="*/ 881460 h 2478094"/>
                  <a:gd name="connsiteX6" fmla="*/ 21660 w 1810994"/>
                  <a:gd name="connsiteY6" fmla="*/ 881460 h 2478094"/>
                  <a:gd name="connsiteX0" fmla="*/ 0 w 2351069"/>
                  <a:gd name="connsiteY0" fmla="*/ 1440528 h 2478094"/>
                  <a:gd name="connsiteX1" fmla="*/ 1443195 w 2351069"/>
                  <a:gd name="connsiteY1" fmla="*/ 0 h 2478094"/>
                  <a:gd name="connsiteX2" fmla="*/ 2351069 w 2351069"/>
                  <a:gd name="connsiteY2" fmla="*/ 41976 h 2478094"/>
                  <a:gd name="connsiteX3" fmla="*/ 2324654 w 2351069"/>
                  <a:gd name="connsiteY3" fmla="*/ 881460 h 2478094"/>
                  <a:gd name="connsiteX4" fmla="*/ 899003 w 2351069"/>
                  <a:gd name="connsiteY4" fmla="*/ 2478094 h 2478094"/>
                  <a:gd name="connsiteX5" fmla="*/ 561734 w 2351069"/>
                  <a:gd name="connsiteY5" fmla="*/ 881460 h 2478094"/>
                  <a:gd name="connsiteX6" fmla="*/ 0 w 2351069"/>
                  <a:gd name="connsiteY6" fmla="*/ 1440528 h 2478094"/>
                  <a:gd name="connsiteX0" fmla="*/ 545 w 2351614"/>
                  <a:gd name="connsiteY0" fmla="*/ 1440528 h 2478094"/>
                  <a:gd name="connsiteX1" fmla="*/ 1443740 w 2351614"/>
                  <a:gd name="connsiteY1" fmla="*/ 0 h 2478094"/>
                  <a:gd name="connsiteX2" fmla="*/ 2351614 w 2351614"/>
                  <a:gd name="connsiteY2" fmla="*/ 41976 h 2478094"/>
                  <a:gd name="connsiteX3" fmla="*/ 2325199 w 2351614"/>
                  <a:gd name="connsiteY3" fmla="*/ 881460 h 2478094"/>
                  <a:gd name="connsiteX4" fmla="*/ 899548 w 2351614"/>
                  <a:gd name="connsiteY4" fmla="*/ 2478094 h 2478094"/>
                  <a:gd name="connsiteX5" fmla="*/ 0 w 2351614"/>
                  <a:gd name="connsiteY5" fmla="*/ 1683907 h 2478094"/>
                  <a:gd name="connsiteX6" fmla="*/ 545 w 2351614"/>
                  <a:gd name="connsiteY6" fmla="*/ 1440528 h 2478094"/>
                  <a:gd name="connsiteX0" fmla="*/ 545 w 2351614"/>
                  <a:gd name="connsiteY0" fmla="*/ 1398552 h 2436118"/>
                  <a:gd name="connsiteX1" fmla="*/ 1321190 w 2351614"/>
                  <a:gd name="connsiteY1" fmla="*/ 825736 h 2436118"/>
                  <a:gd name="connsiteX2" fmla="*/ 2351614 w 2351614"/>
                  <a:gd name="connsiteY2" fmla="*/ 0 h 2436118"/>
                  <a:gd name="connsiteX3" fmla="*/ 2325199 w 2351614"/>
                  <a:gd name="connsiteY3" fmla="*/ 839484 h 2436118"/>
                  <a:gd name="connsiteX4" fmla="*/ 899548 w 2351614"/>
                  <a:gd name="connsiteY4" fmla="*/ 2436118 h 2436118"/>
                  <a:gd name="connsiteX5" fmla="*/ 0 w 2351614"/>
                  <a:gd name="connsiteY5" fmla="*/ 1641931 h 2436118"/>
                  <a:gd name="connsiteX6" fmla="*/ 545 w 2351614"/>
                  <a:gd name="connsiteY6" fmla="*/ 1398552 h 2436118"/>
                  <a:gd name="connsiteX0" fmla="*/ 545 w 2351614"/>
                  <a:gd name="connsiteY0" fmla="*/ 1398552 h 2436118"/>
                  <a:gd name="connsiteX1" fmla="*/ 1321190 w 2351614"/>
                  <a:gd name="connsiteY1" fmla="*/ 825736 h 2436118"/>
                  <a:gd name="connsiteX2" fmla="*/ 2351614 w 2351614"/>
                  <a:gd name="connsiteY2" fmla="*/ 0 h 2436118"/>
                  <a:gd name="connsiteX3" fmla="*/ 2325199 w 2351614"/>
                  <a:gd name="connsiteY3" fmla="*/ 839484 h 2436118"/>
                  <a:gd name="connsiteX4" fmla="*/ 899548 w 2351614"/>
                  <a:gd name="connsiteY4" fmla="*/ 2436118 h 2436118"/>
                  <a:gd name="connsiteX5" fmla="*/ 0 w 2351614"/>
                  <a:gd name="connsiteY5" fmla="*/ 1641931 h 2436118"/>
                  <a:gd name="connsiteX6" fmla="*/ 545 w 2351614"/>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362963 w 2389378"/>
                  <a:gd name="connsiteY3" fmla="*/ 839484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78475"/>
                  <a:gd name="connsiteY0" fmla="*/ 1412825 h 2450391"/>
                  <a:gd name="connsiteX1" fmla="*/ 1358954 w 2378475"/>
                  <a:gd name="connsiteY1" fmla="*/ 840009 h 2450391"/>
                  <a:gd name="connsiteX2" fmla="*/ 2378475 w 2378475"/>
                  <a:gd name="connsiteY2" fmla="*/ 0 h 2450391"/>
                  <a:gd name="connsiteX3" fmla="*/ 2210672 w 2378475"/>
                  <a:gd name="connsiteY3" fmla="*/ 794933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10672 w 2378475"/>
                  <a:gd name="connsiteY3" fmla="*/ 794933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5647 w 2345813"/>
                  <a:gd name="connsiteY0" fmla="*/ 1412825 h 2458692"/>
                  <a:gd name="connsiteX1" fmla="*/ 1326292 w 2345813"/>
                  <a:gd name="connsiteY1" fmla="*/ 840009 h 2458692"/>
                  <a:gd name="connsiteX2" fmla="*/ 2345813 w 2345813"/>
                  <a:gd name="connsiteY2" fmla="*/ 0 h 2458692"/>
                  <a:gd name="connsiteX3" fmla="*/ 2209480 w 2345813"/>
                  <a:gd name="connsiteY3" fmla="*/ 799145 h 2458692"/>
                  <a:gd name="connsiteX4" fmla="*/ 904650 w 2345813"/>
                  <a:gd name="connsiteY4" fmla="*/ 2450391 h 2458692"/>
                  <a:gd name="connsiteX5" fmla="*/ 5647 w 2345813"/>
                  <a:gd name="connsiteY5" fmla="*/ 1412825 h 2458692"/>
                  <a:gd name="connsiteX0" fmla="*/ 13252 w 2353418"/>
                  <a:gd name="connsiteY0" fmla="*/ 1412825 h 2466096"/>
                  <a:gd name="connsiteX1" fmla="*/ 1333897 w 2353418"/>
                  <a:gd name="connsiteY1" fmla="*/ 840009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333897 w 2353418"/>
                  <a:gd name="connsiteY1" fmla="*/ 840009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541623 w 2353254"/>
                  <a:gd name="connsiteY1" fmla="*/ 921125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541623 w 2353254"/>
                  <a:gd name="connsiteY1" fmla="*/ 921125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367334 w 2353254"/>
                  <a:gd name="connsiteY1" fmla="*/ 780440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3582 w 2353254"/>
                  <a:gd name="connsiteY1" fmla="*/ 743123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3582 w 2353254"/>
                  <a:gd name="connsiteY1" fmla="*/ 743123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0213 w 2353254"/>
                  <a:gd name="connsiteY1" fmla="*/ 76829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101 w 2353294"/>
                  <a:gd name="connsiteY0" fmla="*/ 1412825 h 2466591"/>
                  <a:gd name="connsiteX1" fmla="*/ 1420226 w 2353294"/>
                  <a:gd name="connsiteY1" fmla="*/ 768299 h 2466591"/>
                  <a:gd name="connsiteX2" fmla="*/ 2353267 w 2353294"/>
                  <a:gd name="connsiteY2" fmla="*/ 0 h 2466591"/>
                  <a:gd name="connsiteX3" fmla="*/ 2216934 w 2353294"/>
                  <a:gd name="connsiteY3" fmla="*/ 799145 h 2466591"/>
                  <a:gd name="connsiteX4" fmla="*/ 911261 w 2353294"/>
                  <a:gd name="connsiteY4" fmla="*/ 2456684 h 2466591"/>
                  <a:gd name="connsiteX5" fmla="*/ 13101 w 2353294"/>
                  <a:gd name="connsiteY5" fmla="*/ 1412825 h 2466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294" h="2466591">
                    <a:moveTo>
                      <a:pt x="13101" y="1412825"/>
                    </a:moveTo>
                    <a:cubicBezTo>
                      <a:pt x="178856" y="702337"/>
                      <a:pt x="994960" y="979833"/>
                      <a:pt x="1420226" y="768299"/>
                    </a:cubicBezTo>
                    <a:cubicBezTo>
                      <a:pt x="1893478" y="544593"/>
                      <a:pt x="2136825" y="219641"/>
                      <a:pt x="2353267" y="0"/>
                    </a:cubicBezTo>
                    <a:cubicBezTo>
                      <a:pt x="2355001" y="185139"/>
                      <a:pt x="2274421" y="506612"/>
                      <a:pt x="2216934" y="799145"/>
                    </a:cubicBezTo>
                    <a:cubicBezTo>
                      <a:pt x="1969494" y="1842252"/>
                      <a:pt x="1402291" y="2425215"/>
                      <a:pt x="911261" y="2456684"/>
                    </a:cubicBezTo>
                    <a:cubicBezTo>
                      <a:pt x="553618" y="2534631"/>
                      <a:pt x="-100632" y="2149496"/>
                      <a:pt x="13101" y="1412825"/>
                    </a:cubicBezTo>
                    <a:close/>
                  </a:path>
                </a:pathLst>
              </a:custGeom>
              <a:gradFill>
                <a:gsLst>
                  <a:gs pos="0">
                    <a:srgbClr val="329A2A">
                      <a:lumMod val="75000"/>
                    </a:srgbClr>
                  </a:gs>
                  <a:gs pos="100000">
                    <a:srgbClr val="92D050"/>
                  </a:gs>
                </a:gsLst>
                <a:lin ang="5400000" scaled="0"/>
              </a:gra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20" name="Rectangle 3">
                <a:extLst>
                  <a:ext uri="{FF2B5EF4-FFF2-40B4-BE49-F238E27FC236}">
                    <a16:creationId xmlns:a16="http://schemas.microsoft.com/office/drawing/2014/main" id="{C66310E7-9E2E-CFC8-3951-5BE5FD3BF3A5}"/>
                  </a:ext>
                </a:extLst>
              </p:cNvPr>
              <p:cNvSpPr/>
              <p:nvPr/>
            </p:nvSpPr>
            <p:spPr>
              <a:xfrm>
                <a:off x="1467678" y="2330058"/>
                <a:ext cx="1307918" cy="1110185"/>
              </a:xfrm>
              <a:custGeom>
                <a:avLst/>
                <a:gdLst>
                  <a:gd name="connsiteX0" fmla="*/ 0 w 1371600"/>
                  <a:gd name="connsiteY0" fmla="*/ 0 h 1219200"/>
                  <a:gd name="connsiteX1" fmla="*/ 1371600 w 1371600"/>
                  <a:gd name="connsiteY1" fmla="*/ 0 h 1219200"/>
                  <a:gd name="connsiteX2" fmla="*/ 1371600 w 1371600"/>
                  <a:gd name="connsiteY2" fmla="*/ 1219200 h 1219200"/>
                  <a:gd name="connsiteX3" fmla="*/ 0 w 1371600"/>
                  <a:gd name="connsiteY3" fmla="*/ 1219200 h 1219200"/>
                  <a:gd name="connsiteX4" fmla="*/ 0 w 1371600"/>
                  <a:gd name="connsiteY4" fmla="*/ 0 h 1219200"/>
                  <a:gd name="connsiteX0" fmla="*/ 0 w 1371600"/>
                  <a:gd name="connsiteY0" fmla="*/ 31750 h 1250950"/>
                  <a:gd name="connsiteX1" fmla="*/ 1365250 w 1371600"/>
                  <a:gd name="connsiteY1" fmla="*/ 0 h 1250950"/>
                  <a:gd name="connsiteX2" fmla="*/ 1371600 w 1371600"/>
                  <a:gd name="connsiteY2" fmla="*/ 1250950 h 1250950"/>
                  <a:gd name="connsiteX3" fmla="*/ 0 w 1371600"/>
                  <a:gd name="connsiteY3" fmla="*/ 1250950 h 1250950"/>
                  <a:gd name="connsiteX4" fmla="*/ 0 w 1371600"/>
                  <a:gd name="connsiteY4" fmla="*/ 31750 h 1250950"/>
                  <a:gd name="connsiteX0" fmla="*/ 0 w 1479550"/>
                  <a:gd name="connsiteY0" fmla="*/ 31750 h 1250950"/>
                  <a:gd name="connsiteX1" fmla="*/ 1365250 w 1479550"/>
                  <a:gd name="connsiteY1" fmla="*/ 0 h 1250950"/>
                  <a:gd name="connsiteX2" fmla="*/ 1479550 w 1479550"/>
                  <a:gd name="connsiteY2" fmla="*/ 146050 h 1250950"/>
                  <a:gd name="connsiteX3" fmla="*/ 0 w 1479550"/>
                  <a:gd name="connsiteY3" fmla="*/ 1250950 h 1250950"/>
                  <a:gd name="connsiteX4" fmla="*/ 0 w 1479550"/>
                  <a:gd name="connsiteY4" fmla="*/ 31750 h 1250950"/>
                  <a:gd name="connsiteX0" fmla="*/ 0 w 1480196"/>
                  <a:gd name="connsiteY0" fmla="*/ 31750 h 1250950"/>
                  <a:gd name="connsiteX1" fmla="*/ 1365250 w 1480196"/>
                  <a:gd name="connsiteY1" fmla="*/ 0 h 1250950"/>
                  <a:gd name="connsiteX2" fmla="*/ 1479550 w 1480196"/>
                  <a:gd name="connsiteY2" fmla="*/ 146050 h 1250950"/>
                  <a:gd name="connsiteX3" fmla="*/ 0 w 1480196"/>
                  <a:gd name="connsiteY3" fmla="*/ 1250950 h 1250950"/>
                  <a:gd name="connsiteX4" fmla="*/ 0 w 1480196"/>
                  <a:gd name="connsiteY4" fmla="*/ 31750 h 1250950"/>
                  <a:gd name="connsiteX0" fmla="*/ 0 w 1480196"/>
                  <a:gd name="connsiteY0" fmla="*/ 32142 h 1251342"/>
                  <a:gd name="connsiteX1" fmla="*/ 1365250 w 1480196"/>
                  <a:gd name="connsiteY1" fmla="*/ 392 h 1251342"/>
                  <a:gd name="connsiteX2" fmla="*/ 1479550 w 1480196"/>
                  <a:gd name="connsiteY2" fmla="*/ 146442 h 1251342"/>
                  <a:gd name="connsiteX3" fmla="*/ 0 w 1480196"/>
                  <a:gd name="connsiteY3" fmla="*/ 1251342 h 1251342"/>
                  <a:gd name="connsiteX4" fmla="*/ 0 w 1480196"/>
                  <a:gd name="connsiteY4" fmla="*/ 32142 h 1251342"/>
                  <a:gd name="connsiteX0" fmla="*/ 0 w 1492896"/>
                  <a:gd name="connsiteY0" fmla="*/ 1238642 h 1251342"/>
                  <a:gd name="connsiteX1" fmla="*/ 1377950 w 1492896"/>
                  <a:gd name="connsiteY1" fmla="*/ 392 h 1251342"/>
                  <a:gd name="connsiteX2" fmla="*/ 1492250 w 1492896"/>
                  <a:gd name="connsiteY2" fmla="*/ 146442 h 1251342"/>
                  <a:gd name="connsiteX3" fmla="*/ 12700 w 1492896"/>
                  <a:gd name="connsiteY3" fmla="*/ 1251342 h 1251342"/>
                  <a:gd name="connsiteX4" fmla="*/ 0 w 1492896"/>
                  <a:gd name="connsiteY4" fmla="*/ 1238642 h 1251342"/>
                  <a:gd name="connsiteX0" fmla="*/ 0 w 1492896"/>
                  <a:gd name="connsiteY0" fmla="*/ 1238642 h 1251342"/>
                  <a:gd name="connsiteX1" fmla="*/ 1377950 w 1492896"/>
                  <a:gd name="connsiteY1" fmla="*/ 392 h 1251342"/>
                  <a:gd name="connsiteX2" fmla="*/ 1492250 w 1492896"/>
                  <a:gd name="connsiteY2" fmla="*/ 146442 h 1251342"/>
                  <a:gd name="connsiteX3" fmla="*/ 1028700 w 1492896"/>
                  <a:gd name="connsiteY3" fmla="*/ 476642 h 1251342"/>
                  <a:gd name="connsiteX4" fmla="*/ 12700 w 1492896"/>
                  <a:gd name="connsiteY4" fmla="*/ 1251342 h 1251342"/>
                  <a:gd name="connsiteX5" fmla="*/ 0 w 1492896"/>
                  <a:gd name="connsiteY5" fmla="*/ 1238642 h 1251342"/>
                  <a:gd name="connsiteX0" fmla="*/ 0 w 1492896"/>
                  <a:gd name="connsiteY0" fmla="*/ 1238642 h 1251342"/>
                  <a:gd name="connsiteX1" fmla="*/ 1377950 w 1492896"/>
                  <a:gd name="connsiteY1" fmla="*/ 392 h 1251342"/>
                  <a:gd name="connsiteX2" fmla="*/ 1492250 w 1492896"/>
                  <a:gd name="connsiteY2" fmla="*/ 146442 h 1251342"/>
                  <a:gd name="connsiteX3" fmla="*/ 1136650 w 1492896"/>
                  <a:gd name="connsiteY3" fmla="*/ 565542 h 1251342"/>
                  <a:gd name="connsiteX4" fmla="*/ 12700 w 1492896"/>
                  <a:gd name="connsiteY4" fmla="*/ 1251342 h 1251342"/>
                  <a:gd name="connsiteX5" fmla="*/ 0 w 1492896"/>
                  <a:gd name="connsiteY5" fmla="*/ 1238642 h 1251342"/>
                  <a:gd name="connsiteX0" fmla="*/ 0 w 1492896"/>
                  <a:gd name="connsiteY0" fmla="*/ 1238642 h 1251342"/>
                  <a:gd name="connsiteX1" fmla="*/ 971550 w 1492896"/>
                  <a:gd name="connsiteY1" fmla="*/ 37504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1003300 w 1492896"/>
                  <a:gd name="connsiteY1" fmla="*/ 46394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1085850 w 1492896"/>
                  <a:gd name="connsiteY1" fmla="*/ 39409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4572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12700 w 1492896"/>
                  <a:gd name="connsiteY6" fmla="*/ 1251342 h 1251342"/>
                  <a:gd name="connsiteX7" fmla="*/ 0 w 1492896"/>
                  <a:gd name="connsiteY7"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12700 w 1492896"/>
                  <a:gd name="connsiteY6" fmla="*/ 1251342 h 1251342"/>
                  <a:gd name="connsiteX7" fmla="*/ 0 w 1492896"/>
                  <a:gd name="connsiteY7"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7785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13522 w 1492896"/>
                  <a:gd name="connsiteY6" fmla="*/ 894141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25449 w 1492896"/>
                  <a:gd name="connsiteY6" fmla="*/ 914020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53279 w 1492896"/>
                  <a:gd name="connsiteY6" fmla="*/ 854385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29425 w 1492896"/>
                  <a:gd name="connsiteY6" fmla="*/ 886191 h 1251342"/>
                  <a:gd name="connsiteX7" fmla="*/ 12700 w 1492896"/>
                  <a:gd name="connsiteY7" fmla="*/ 1251342 h 1251342"/>
                  <a:gd name="connsiteX8" fmla="*/ 0 w 1492896"/>
                  <a:gd name="connsiteY8" fmla="*/ 1238642 h 1251342"/>
                  <a:gd name="connsiteX0" fmla="*/ 0 w 1492896"/>
                  <a:gd name="connsiteY0" fmla="*/ 1238642 h 1239415"/>
                  <a:gd name="connsiteX1" fmla="*/ 422302 w 1492896"/>
                  <a:gd name="connsiteY1" fmla="*/ 888619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36650 w 1492896"/>
                  <a:gd name="connsiteY5" fmla="*/ 565542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36650 w 1492896"/>
                  <a:gd name="connsiteY5" fmla="*/ 565542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48382"/>
                  <a:gd name="connsiteX1" fmla="*/ 422302 w 1492896"/>
                  <a:gd name="connsiteY1" fmla="*/ 908497 h 1248382"/>
                  <a:gd name="connsiteX2" fmla="*/ 1093801 w 1492896"/>
                  <a:gd name="connsiteY2" fmla="*/ 413970 h 1248382"/>
                  <a:gd name="connsiteX3" fmla="*/ 1377950 w 1492896"/>
                  <a:gd name="connsiteY3" fmla="*/ 392 h 1248382"/>
                  <a:gd name="connsiteX4" fmla="*/ 1492250 w 1492896"/>
                  <a:gd name="connsiteY4" fmla="*/ 146442 h 1248382"/>
                  <a:gd name="connsiteX5" fmla="*/ 1128699 w 1492896"/>
                  <a:gd name="connsiteY5" fmla="*/ 513859 h 1248382"/>
                  <a:gd name="connsiteX6" fmla="*/ 529425 w 1492896"/>
                  <a:gd name="connsiteY6" fmla="*/ 886191 h 1248382"/>
                  <a:gd name="connsiteX7" fmla="*/ 26604 w 1492896"/>
                  <a:gd name="connsiteY7" fmla="*/ 1248382 h 1248382"/>
                  <a:gd name="connsiteX8" fmla="*/ 0 w 1492896"/>
                  <a:gd name="connsiteY8" fmla="*/ 1238642 h 1248382"/>
                  <a:gd name="connsiteX0" fmla="*/ 0 w 1470546"/>
                  <a:gd name="connsiteY0" fmla="*/ 1252094 h 1252094"/>
                  <a:gd name="connsiteX1" fmla="*/ 399952 w 1470546"/>
                  <a:gd name="connsiteY1" fmla="*/ 908497 h 1252094"/>
                  <a:gd name="connsiteX2" fmla="*/ 1071451 w 1470546"/>
                  <a:gd name="connsiteY2" fmla="*/ 413970 h 1252094"/>
                  <a:gd name="connsiteX3" fmla="*/ 1355600 w 1470546"/>
                  <a:gd name="connsiteY3" fmla="*/ 392 h 1252094"/>
                  <a:gd name="connsiteX4" fmla="*/ 1469900 w 1470546"/>
                  <a:gd name="connsiteY4" fmla="*/ 146442 h 1252094"/>
                  <a:gd name="connsiteX5" fmla="*/ 1106349 w 1470546"/>
                  <a:gd name="connsiteY5" fmla="*/ 513859 h 1252094"/>
                  <a:gd name="connsiteX6" fmla="*/ 507075 w 1470546"/>
                  <a:gd name="connsiteY6" fmla="*/ 886191 h 1252094"/>
                  <a:gd name="connsiteX7" fmla="*/ 4254 w 1470546"/>
                  <a:gd name="connsiteY7" fmla="*/ 1248382 h 1252094"/>
                  <a:gd name="connsiteX8" fmla="*/ 0 w 1470546"/>
                  <a:gd name="connsiteY8" fmla="*/ 1252094 h 125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0546" h="1252094">
                    <a:moveTo>
                      <a:pt x="0" y="1252094"/>
                    </a:moveTo>
                    <a:lnTo>
                      <a:pt x="399952" y="908497"/>
                    </a:lnTo>
                    <a:cubicBezTo>
                      <a:pt x="626435" y="747630"/>
                      <a:pt x="724318" y="708187"/>
                      <a:pt x="1071451" y="413970"/>
                    </a:cubicBezTo>
                    <a:cubicBezTo>
                      <a:pt x="1194218" y="301787"/>
                      <a:pt x="1258233" y="131625"/>
                      <a:pt x="1355600" y="392"/>
                    </a:cubicBezTo>
                    <a:cubicBezTo>
                      <a:pt x="1357717" y="-8075"/>
                      <a:pt x="1480483" y="123159"/>
                      <a:pt x="1469900" y="146442"/>
                    </a:cubicBezTo>
                    <a:cubicBezTo>
                      <a:pt x="1348716" y="280841"/>
                      <a:pt x="1207655" y="443071"/>
                      <a:pt x="1106349" y="513859"/>
                    </a:cubicBezTo>
                    <a:cubicBezTo>
                      <a:pt x="1016584" y="608483"/>
                      <a:pt x="708158" y="774008"/>
                      <a:pt x="507075" y="886191"/>
                    </a:cubicBezTo>
                    <a:lnTo>
                      <a:pt x="4254" y="1248382"/>
                    </a:lnTo>
                    <a:lnTo>
                      <a:pt x="0" y="1252094"/>
                    </a:ln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21" name="Rectangle 4">
                <a:extLst>
                  <a:ext uri="{FF2B5EF4-FFF2-40B4-BE49-F238E27FC236}">
                    <a16:creationId xmlns:a16="http://schemas.microsoft.com/office/drawing/2014/main" id="{9A6CACEA-BB47-F661-2FBD-F26C0ABED296}"/>
                  </a:ext>
                </a:extLst>
              </p:cNvPr>
              <p:cNvSpPr/>
              <p:nvPr/>
            </p:nvSpPr>
            <p:spPr>
              <a:xfrm rot="289339">
                <a:off x="2437954" y="2595440"/>
                <a:ext cx="130221" cy="471114"/>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76985 w 193449"/>
                  <a:gd name="connsiteY4" fmla="*/ 470111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76985" y="470111"/>
                    </a:lnTo>
                    <a:cubicBezTo>
                      <a:pt x="162168" y="373716"/>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22" name="Rectangle 4">
                <a:extLst>
                  <a:ext uri="{FF2B5EF4-FFF2-40B4-BE49-F238E27FC236}">
                    <a16:creationId xmlns:a16="http://schemas.microsoft.com/office/drawing/2014/main" id="{9178DDB9-D3CF-06C4-7040-952A565F705B}"/>
                  </a:ext>
                </a:extLst>
              </p:cNvPr>
              <p:cNvSpPr/>
              <p:nvPr/>
            </p:nvSpPr>
            <p:spPr>
              <a:xfrm rot="634177">
                <a:off x="1837423" y="3121581"/>
                <a:ext cx="46986" cy="228851"/>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65100" y="471114"/>
                    </a:lnTo>
                    <a:cubicBezTo>
                      <a:pt x="150283"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23" name="Rectangle 4">
                <a:extLst>
                  <a:ext uri="{FF2B5EF4-FFF2-40B4-BE49-F238E27FC236}">
                    <a16:creationId xmlns:a16="http://schemas.microsoft.com/office/drawing/2014/main" id="{B919087D-A16F-AC95-3ED1-58DC6D38340D}"/>
                  </a:ext>
                </a:extLst>
              </p:cNvPr>
              <p:cNvSpPr/>
              <p:nvPr/>
            </p:nvSpPr>
            <p:spPr>
              <a:xfrm rot="5400000" flipH="1">
                <a:off x="2315813" y="2301898"/>
                <a:ext cx="106689" cy="471114"/>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79515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79515" y="471114"/>
                    </a:lnTo>
                    <a:cubicBezTo>
                      <a:pt x="164698"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a:scene3d>
                <a:camera prst="orthographicFront">
                  <a:rot lat="0" lon="0" rev="0"/>
                </a:camera>
                <a:lightRig rig="threePt" dir="t"/>
              </a:scene3d>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24" name="Rectangle 4">
                <a:extLst>
                  <a:ext uri="{FF2B5EF4-FFF2-40B4-BE49-F238E27FC236}">
                    <a16:creationId xmlns:a16="http://schemas.microsoft.com/office/drawing/2014/main" id="{3CEA2C59-4D54-4AB4-43B9-443B19256588}"/>
                  </a:ext>
                </a:extLst>
              </p:cNvPr>
              <p:cNvSpPr/>
              <p:nvPr/>
            </p:nvSpPr>
            <p:spPr>
              <a:xfrm rot="5400000" flipH="1">
                <a:off x="1991586" y="2785902"/>
                <a:ext cx="75122" cy="312305"/>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65100" y="471114"/>
                    </a:lnTo>
                    <a:cubicBezTo>
                      <a:pt x="150283"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a:scene3d>
                <a:camera prst="orthographicFront">
                  <a:rot lat="0" lon="0" rev="0"/>
                </a:camera>
                <a:lightRig rig="threePt" dir="t"/>
              </a:scene3d>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grpSp>
        <p:sp>
          <p:nvSpPr>
            <p:cNvPr id="7" name="Oval 6">
              <a:extLst>
                <a:ext uri="{FF2B5EF4-FFF2-40B4-BE49-F238E27FC236}">
                  <a16:creationId xmlns:a16="http://schemas.microsoft.com/office/drawing/2014/main" id="{FC865B81-B617-0116-BEC6-8302D9196DCC}"/>
                </a:ext>
              </a:extLst>
            </p:cNvPr>
            <p:cNvSpPr>
              <a:spLocks noChangeAspect="1"/>
            </p:cNvSpPr>
            <p:nvPr/>
          </p:nvSpPr>
          <p:spPr>
            <a:xfrm rot="1957979">
              <a:off x="2857499" y="1746720"/>
              <a:ext cx="533400" cy="685800"/>
            </a:xfrm>
            <a:prstGeom prst="ellipse">
              <a:avLst/>
            </a:prstGeom>
            <a:solidFill>
              <a:srgbClr val="80CB35"/>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8" name="Oval 7">
              <a:extLst>
                <a:ext uri="{FF2B5EF4-FFF2-40B4-BE49-F238E27FC236}">
                  <a16:creationId xmlns:a16="http://schemas.microsoft.com/office/drawing/2014/main" id="{E2C85A48-543E-0E55-4BAE-33C05DADAE2A}"/>
                </a:ext>
              </a:extLst>
            </p:cNvPr>
            <p:cNvSpPr>
              <a:spLocks noChangeAspect="1"/>
            </p:cNvSpPr>
            <p:nvPr/>
          </p:nvSpPr>
          <p:spPr>
            <a:xfrm rot="1957979">
              <a:off x="2408290" y="1487357"/>
              <a:ext cx="444501" cy="571501"/>
            </a:xfrm>
            <a:prstGeom prst="ellipse">
              <a:avLst/>
            </a:prstGeom>
            <a:solidFill>
              <a:srgbClr val="80CB35"/>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9" name="Oval 8">
              <a:extLst>
                <a:ext uri="{FF2B5EF4-FFF2-40B4-BE49-F238E27FC236}">
                  <a16:creationId xmlns:a16="http://schemas.microsoft.com/office/drawing/2014/main" id="{A2EDA5E5-59ED-AE71-E2EC-C265333BD45A}"/>
                </a:ext>
              </a:extLst>
            </p:cNvPr>
            <p:cNvSpPr>
              <a:spLocks noChangeAspect="1"/>
            </p:cNvSpPr>
            <p:nvPr/>
          </p:nvSpPr>
          <p:spPr>
            <a:xfrm rot="1957979">
              <a:off x="1964217" y="1508093"/>
              <a:ext cx="377827" cy="485776"/>
            </a:xfrm>
            <a:prstGeom prst="ellipse">
              <a:avLst/>
            </a:prstGeom>
            <a:solidFill>
              <a:srgbClr val="80CB35"/>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0" name="Oval 9">
              <a:extLst>
                <a:ext uri="{FF2B5EF4-FFF2-40B4-BE49-F238E27FC236}">
                  <a16:creationId xmlns:a16="http://schemas.microsoft.com/office/drawing/2014/main" id="{37ECAB10-3603-170D-07F9-510CFD9786E8}"/>
                </a:ext>
              </a:extLst>
            </p:cNvPr>
            <p:cNvSpPr/>
            <p:nvPr/>
          </p:nvSpPr>
          <p:spPr>
            <a:xfrm>
              <a:off x="1565941" y="1676400"/>
              <a:ext cx="339059" cy="339059"/>
            </a:xfrm>
            <a:prstGeom prst="ellipse">
              <a:avLst/>
            </a:prstGeom>
            <a:solidFill>
              <a:srgbClr val="80CB35"/>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1" name="Oval 10">
              <a:extLst>
                <a:ext uri="{FF2B5EF4-FFF2-40B4-BE49-F238E27FC236}">
                  <a16:creationId xmlns:a16="http://schemas.microsoft.com/office/drawing/2014/main" id="{D7E0920B-ACFD-8401-2CC3-ACB44A2FCDC0}"/>
                </a:ext>
              </a:extLst>
            </p:cNvPr>
            <p:cNvSpPr/>
            <p:nvPr/>
          </p:nvSpPr>
          <p:spPr>
            <a:xfrm>
              <a:off x="1295400" y="1828800"/>
              <a:ext cx="270541" cy="270541"/>
            </a:xfrm>
            <a:prstGeom prst="ellipse">
              <a:avLst/>
            </a:prstGeom>
            <a:solidFill>
              <a:srgbClr val="80CB35"/>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grpSp>
          <p:nvGrpSpPr>
            <p:cNvPr id="12" name="Group 11">
              <a:extLst>
                <a:ext uri="{FF2B5EF4-FFF2-40B4-BE49-F238E27FC236}">
                  <a16:creationId xmlns:a16="http://schemas.microsoft.com/office/drawing/2014/main" id="{67D5997F-5677-85CF-6177-78268B907440}"/>
                </a:ext>
              </a:extLst>
            </p:cNvPr>
            <p:cNvGrpSpPr/>
            <p:nvPr/>
          </p:nvGrpSpPr>
          <p:grpSpPr>
            <a:xfrm rot="3292803" flipV="1">
              <a:off x="556922" y="4204978"/>
              <a:ext cx="1822372" cy="1649723"/>
              <a:chOff x="617688" y="2112607"/>
              <a:chExt cx="2353294" cy="2466591"/>
            </a:xfrm>
          </p:grpSpPr>
          <p:sp>
            <p:nvSpPr>
              <p:cNvPr id="13" name="Teardrop 1">
                <a:extLst>
                  <a:ext uri="{FF2B5EF4-FFF2-40B4-BE49-F238E27FC236}">
                    <a16:creationId xmlns:a16="http://schemas.microsoft.com/office/drawing/2014/main" id="{C0405FA7-273C-EFCE-6083-1FE4025596D5}"/>
                  </a:ext>
                </a:extLst>
              </p:cNvPr>
              <p:cNvSpPr/>
              <p:nvPr/>
            </p:nvSpPr>
            <p:spPr>
              <a:xfrm rot="10342573">
                <a:off x="617688" y="2112607"/>
                <a:ext cx="2353294" cy="2466591"/>
              </a:xfrm>
              <a:custGeom>
                <a:avLst/>
                <a:gdLst>
                  <a:gd name="connsiteX0" fmla="*/ 0 w 1762919"/>
                  <a:gd name="connsiteY0" fmla="*/ 881460 h 1762919"/>
                  <a:gd name="connsiteX1" fmla="*/ 881460 w 1762919"/>
                  <a:gd name="connsiteY1" fmla="*/ 0 h 1762919"/>
                  <a:gd name="connsiteX2" fmla="*/ 1762919 w 1762919"/>
                  <a:gd name="connsiteY2" fmla="*/ 0 h 1762919"/>
                  <a:gd name="connsiteX3" fmla="*/ 1762919 w 1762919"/>
                  <a:gd name="connsiteY3" fmla="*/ 881460 h 1762919"/>
                  <a:gd name="connsiteX4" fmla="*/ 881459 w 1762919"/>
                  <a:gd name="connsiteY4" fmla="*/ 1762920 h 1762919"/>
                  <a:gd name="connsiteX5" fmla="*/ -1 w 1762919"/>
                  <a:gd name="connsiteY5" fmla="*/ 881460 h 1762919"/>
                  <a:gd name="connsiteX6" fmla="*/ 0 w 1762919"/>
                  <a:gd name="connsiteY6" fmla="*/ 881460 h 1762919"/>
                  <a:gd name="connsiteX0" fmla="*/ 1 w 1789335"/>
                  <a:gd name="connsiteY0" fmla="*/ 881460 h 1762920"/>
                  <a:gd name="connsiteX1" fmla="*/ 881461 w 1789335"/>
                  <a:gd name="connsiteY1" fmla="*/ 0 h 1762920"/>
                  <a:gd name="connsiteX2" fmla="*/ 1789335 w 1789335"/>
                  <a:gd name="connsiteY2" fmla="*/ 41976 h 1762920"/>
                  <a:gd name="connsiteX3" fmla="*/ 1762920 w 1789335"/>
                  <a:gd name="connsiteY3" fmla="*/ 881460 h 1762920"/>
                  <a:gd name="connsiteX4" fmla="*/ 881460 w 1789335"/>
                  <a:gd name="connsiteY4" fmla="*/ 1762920 h 1762920"/>
                  <a:gd name="connsiteX5" fmla="*/ 0 w 1789335"/>
                  <a:gd name="connsiteY5" fmla="*/ 881460 h 1762920"/>
                  <a:gd name="connsiteX6" fmla="*/ 1 w 1789335"/>
                  <a:gd name="connsiteY6" fmla="*/ 881460 h 1762920"/>
                  <a:gd name="connsiteX0" fmla="*/ 21660 w 1810994"/>
                  <a:gd name="connsiteY0" fmla="*/ 881460 h 2478094"/>
                  <a:gd name="connsiteX1" fmla="*/ 903120 w 1810994"/>
                  <a:gd name="connsiteY1" fmla="*/ 0 h 2478094"/>
                  <a:gd name="connsiteX2" fmla="*/ 1810994 w 1810994"/>
                  <a:gd name="connsiteY2" fmla="*/ 41976 h 2478094"/>
                  <a:gd name="connsiteX3" fmla="*/ 1784579 w 1810994"/>
                  <a:gd name="connsiteY3" fmla="*/ 881460 h 2478094"/>
                  <a:gd name="connsiteX4" fmla="*/ 358928 w 1810994"/>
                  <a:gd name="connsiteY4" fmla="*/ 2478094 h 2478094"/>
                  <a:gd name="connsiteX5" fmla="*/ 21659 w 1810994"/>
                  <a:gd name="connsiteY5" fmla="*/ 881460 h 2478094"/>
                  <a:gd name="connsiteX6" fmla="*/ 21660 w 1810994"/>
                  <a:gd name="connsiteY6" fmla="*/ 881460 h 2478094"/>
                  <a:gd name="connsiteX0" fmla="*/ 0 w 2351069"/>
                  <a:gd name="connsiteY0" fmla="*/ 1440528 h 2478094"/>
                  <a:gd name="connsiteX1" fmla="*/ 1443195 w 2351069"/>
                  <a:gd name="connsiteY1" fmla="*/ 0 h 2478094"/>
                  <a:gd name="connsiteX2" fmla="*/ 2351069 w 2351069"/>
                  <a:gd name="connsiteY2" fmla="*/ 41976 h 2478094"/>
                  <a:gd name="connsiteX3" fmla="*/ 2324654 w 2351069"/>
                  <a:gd name="connsiteY3" fmla="*/ 881460 h 2478094"/>
                  <a:gd name="connsiteX4" fmla="*/ 899003 w 2351069"/>
                  <a:gd name="connsiteY4" fmla="*/ 2478094 h 2478094"/>
                  <a:gd name="connsiteX5" fmla="*/ 561734 w 2351069"/>
                  <a:gd name="connsiteY5" fmla="*/ 881460 h 2478094"/>
                  <a:gd name="connsiteX6" fmla="*/ 0 w 2351069"/>
                  <a:gd name="connsiteY6" fmla="*/ 1440528 h 2478094"/>
                  <a:gd name="connsiteX0" fmla="*/ 545 w 2351614"/>
                  <a:gd name="connsiteY0" fmla="*/ 1440528 h 2478094"/>
                  <a:gd name="connsiteX1" fmla="*/ 1443740 w 2351614"/>
                  <a:gd name="connsiteY1" fmla="*/ 0 h 2478094"/>
                  <a:gd name="connsiteX2" fmla="*/ 2351614 w 2351614"/>
                  <a:gd name="connsiteY2" fmla="*/ 41976 h 2478094"/>
                  <a:gd name="connsiteX3" fmla="*/ 2325199 w 2351614"/>
                  <a:gd name="connsiteY3" fmla="*/ 881460 h 2478094"/>
                  <a:gd name="connsiteX4" fmla="*/ 899548 w 2351614"/>
                  <a:gd name="connsiteY4" fmla="*/ 2478094 h 2478094"/>
                  <a:gd name="connsiteX5" fmla="*/ 0 w 2351614"/>
                  <a:gd name="connsiteY5" fmla="*/ 1683907 h 2478094"/>
                  <a:gd name="connsiteX6" fmla="*/ 545 w 2351614"/>
                  <a:gd name="connsiteY6" fmla="*/ 1440528 h 2478094"/>
                  <a:gd name="connsiteX0" fmla="*/ 545 w 2351614"/>
                  <a:gd name="connsiteY0" fmla="*/ 1398552 h 2436118"/>
                  <a:gd name="connsiteX1" fmla="*/ 1321190 w 2351614"/>
                  <a:gd name="connsiteY1" fmla="*/ 825736 h 2436118"/>
                  <a:gd name="connsiteX2" fmla="*/ 2351614 w 2351614"/>
                  <a:gd name="connsiteY2" fmla="*/ 0 h 2436118"/>
                  <a:gd name="connsiteX3" fmla="*/ 2325199 w 2351614"/>
                  <a:gd name="connsiteY3" fmla="*/ 839484 h 2436118"/>
                  <a:gd name="connsiteX4" fmla="*/ 899548 w 2351614"/>
                  <a:gd name="connsiteY4" fmla="*/ 2436118 h 2436118"/>
                  <a:gd name="connsiteX5" fmla="*/ 0 w 2351614"/>
                  <a:gd name="connsiteY5" fmla="*/ 1641931 h 2436118"/>
                  <a:gd name="connsiteX6" fmla="*/ 545 w 2351614"/>
                  <a:gd name="connsiteY6" fmla="*/ 1398552 h 2436118"/>
                  <a:gd name="connsiteX0" fmla="*/ 545 w 2351614"/>
                  <a:gd name="connsiteY0" fmla="*/ 1398552 h 2436118"/>
                  <a:gd name="connsiteX1" fmla="*/ 1321190 w 2351614"/>
                  <a:gd name="connsiteY1" fmla="*/ 825736 h 2436118"/>
                  <a:gd name="connsiteX2" fmla="*/ 2351614 w 2351614"/>
                  <a:gd name="connsiteY2" fmla="*/ 0 h 2436118"/>
                  <a:gd name="connsiteX3" fmla="*/ 2325199 w 2351614"/>
                  <a:gd name="connsiteY3" fmla="*/ 839484 h 2436118"/>
                  <a:gd name="connsiteX4" fmla="*/ 899548 w 2351614"/>
                  <a:gd name="connsiteY4" fmla="*/ 2436118 h 2436118"/>
                  <a:gd name="connsiteX5" fmla="*/ 0 w 2351614"/>
                  <a:gd name="connsiteY5" fmla="*/ 1641931 h 2436118"/>
                  <a:gd name="connsiteX6" fmla="*/ 545 w 2351614"/>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362963 w 2389378"/>
                  <a:gd name="connsiteY3" fmla="*/ 839484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89378"/>
                  <a:gd name="connsiteY0" fmla="*/ 1398552 h 2436118"/>
                  <a:gd name="connsiteX1" fmla="*/ 1358954 w 2389378"/>
                  <a:gd name="connsiteY1" fmla="*/ 825736 h 2436118"/>
                  <a:gd name="connsiteX2" fmla="*/ 2389378 w 2389378"/>
                  <a:gd name="connsiteY2" fmla="*/ 0 h 2436118"/>
                  <a:gd name="connsiteX3" fmla="*/ 2210672 w 2389378"/>
                  <a:gd name="connsiteY3" fmla="*/ 780660 h 2436118"/>
                  <a:gd name="connsiteX4" fmla="*/ 937312 w 2389378"/>
                  <a:gd name="connsiteY4" fmla="*/ 2436118 h 2436118"/>
                  <a:gd name="connsiteX5" fmla="*/ 0 w 2389378"/>
                  <a:gd name="connsiteY5" fmla="*/ 1636877 h 2436118"/>
                  <a:gd name="connsiteX6" fmla="*/ 38309 w 2389378"/>
                  <a:gd name="connsiteY6" fmla="*/ 1398552 h 2436118"/>
                  <a:gd name="connsiteX0" fmla="*/ 38309 w 2378475"/>
                  <a:gd name="connsiteY0" fmla="*/ 1412825 h 2450391"/>
                  <a:gd name="connsiteX1" fmla="*/ 1358954 w 2378475"/>
                  <a:gd name="connsiteY1" fmla="*/ 840009 h 2450391"/>
                  <a:gd name="connsiteX2" fmla="*/ 2378475 w 2378475"/>
                  <a:gd name="connsiteY2" fmla="*/ 0 h 2450391"/>
                  <a:gd name="connsiteX3" fmla="*/ 2210672 w 2378475"/>
                  <a:gd name="connsiteY3" fmla="*/ 794933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10672 w 2378475"/>
                  <a:gd name="connsiteY3" fmla="*/ 794933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38309 w 2378475"/>
                  <a:gd name="connsiteY0" fmla="*/ 1412825 h 2450391"/>
                  <a:gd name="connsiteX1" fmla="*/ 1358954 w 2378475"/>
                  <a:gd name="connsiteY1" fmla="*/ 840009 h 2450391"/>
                  <a:gd name="connsiteX2" fmla="*/ 2378475 w 2378475"/>
                  <a:gd name="connsiteY2" fmla="*/ 0 h 2450391"/>
                  <a:gd name="connsiteX3" fmla="*/ 2242142 w 2378475"/>
                  <a:gd name="connsiteY3" fmla="*/ 799145 h 2450391"/>
                  <a:gd name="connsiteX4" fmla="*/ 937312 w 2378475"/>
                  <a:gd name="connsiteY4" fmla="*/ 2450391 h 2450391"/>
                  <a:gd name="connsiteX5" fmla="*/ 0 w 2378475"/>
                  <a:gd name="connsiteY5" fmla="*/ 1651150 h 2450391"/>
                  <a:gd name="connsiteX6" fmla="*/ 38309 w 2378475"/>
                  <a:gd name="connsiteY6" fmla="*/ 1412825 h 2450391"/>
                  <a:gd name="connsiteX0" fmla="*/ 5647 w 2345813"/>
                  <a:gd name="connsiteY0" fmla="*/ 1412825 h 2458692"/>
                  <a:gd name="connsiteX1" fmla="*/ 1326292 w 2345813"/>
                  <a:gd name="connsiteY1" fmla="*/ 840009 h 2458692"/>
                  <a:gd name="connsiteX2" fmla="*/ 2345813 w 2345813"/>
                  <a:gd name="connsiteY2" fmla="*/ 0 h 2458692"/>
                  <a:gd name="connsiteX3" fmla="*/ 2209480 w 2345813"/>
                  <a:gd name="connsiteY3" fmla="*/ 799145 h 2458692"/>
                  <a:gd name="connsiteX4" fmla="*/ 904650 w 2345813"/>
                  <a:gd name="connsiteY4" fmla="*/ 2450391 h 2458692"/>
                  <a:gd name="connsiteX5" fmla="*/ 5647 w 2345813"/>
                  <a:gd name="connsiteY5" fmla="*/ 1412825 h 2458692"/>
                  <a:gd name="connsiteX0" fmla="*/ 13252 w 2353418"/>
                  <a:gd name="connsiteY0" fmla="*/ 1412825 h 2466096"/>
                  <a:gd name="connsiteX1" fmla="*/ 1333897 w 2353418"/>
                  <a:gd name="connsiteY1" fmla="*/ 840009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333897 w 2353418"/>
                  <a:gd name="connsiteY1" fmla="*/ 840009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252 w 2353418"/>
                  <a:gd name="connsiteY0" fmla="*/ 1412825 h 2466096"/>
                  <a:gd name="connsiteX1" fmla="*/ 1163517 w 2353418"/>
                  <a:gd name="connsiteY1" fmla="*/ 868457 h 2466096"/>
                  <a:gd name="connsiteX2" fmla="*/ 2353418 w 2353418"/>
                  <a:gd name="connsiteY2" fmla="*/ 0 h 2466096"/>
                  <a:gd name="connsiteX3" fmla="*/ 2217085 w 2353418"/>
                  <a:gd name="connsiteY3" fmla="*/ 799145 h 2466096"/>
                  <a:gd name="connsiteX4" fmla="*/ 912255 w 2353418"/>
                  <a:gd name="connsiteY4" fmla="*/ 2450391 h 2466096"/>
                  <a:gd name="connsiteX5" fmla="*/ 13252 w 2353418"/>
                  <a:gd name="connsiteY5" fmla="*/ 1412825 h 2466096"/>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163353 w 2353254"/>
                  <a:gd name="connsiteY1" fmla="*/ 86845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541623 w 2353254"/>
                  <a:gd name="connsiteY1" fmla="*/ 921125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541623 w 2353254"/>
                  <a:gd name="connsiteY1" fmla="*/ 921125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832429 w 2353254"/>
                  <a:gd name="connsiteY1" fmla="*/ 902390 h 2460429"/>
                  <a:gd name="connsiteX2" fmla="*/ 1658634 w 2353254"/>
                  <a:gd name="connsiteY2" fmla="*/ 614419 h 2460429"/>
                  <a:gd name="connsiteX3" fmla="*/ 2353254 w 2353254"/>
                  <a:gd name="connsiteY3" fmla="*/ 0 h 2460429"/>
                  <a:gd name="connsiteX4" fmla="*/ 2216921 w 2353254"/>
                  <a:gd name="connsiteY4" fmla="*/ 799145 h 2460429"/>
                  <a:gd name="connsiteX5" fmla="*/ 912091 w 2353254"/>
                  <a:gd name="connsiteY5" fmla="*/ 2450391 h 2460429"/>
                  <a:gd name="connsiteX6" fmla="*/ 13088 w 2353254"/>
                  <a:gd name="connsiteY6" fmla="*/ 1412825 h 2460429"/>
                  <a:gd name="connsiteX0" fmla="*/ 13088 w 2353254"/>
                  <a:gd name="connsiteY0" fmla="*/ 1412825 h 2460429"/>
                  <a:gd name="connsiteX1" fmla="*/ 1658634 w 2353254"/>
                  <a:gd name="connsiteY1" fmla="*/ 61441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06782 w 2353254"/>
                  <a:gd name="connsiteY1" fmla="*/ 772907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367334 w 2353254"/>
                  <a:gd name="connsiteY1" fmla="*/ 780440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3582 w 2353254"/>
                  <a:gd name="connsiteY1" fmla="*/ 743123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3582 w 2353254"/>
                  <a:gd name="connsiteY1" fmla="*/ 743123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54"/>
                  <a:gd name="connsiteY0" fmla="*/ 1412825 h 2460429"/>
                  <a:gd name="connsiteX1" fmla="*/ 1420213 w 2353254"/>
                  <a:gd name="connsiteY1" fmla="*/ 768299 h 2460429"/>
                  <a:gd name="connsiteX2" fmla="*/ 2353254 w 2353254"/>
                  <a:gd name="connsiteY2" fmla="*/ 0 h 2460429"/>
                  <a:gd name="connsiteX3" fmla="*/ 2216921 w 2353254"/>
                  <a:gd name="connsiteY3" fmla="*/ 799145 h 2460429"/>
                  <a:gd name="connsiteX4" fmla="*/ 912091 w 2353254"/>
                  <a:gd name="connsiteY4" fmla="*/ 2450391 h 2460429"/>
                  <a:gd name="connsiteX5" fmla="*/ 13088 w 2353254"/>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088 w 2353281"/>
                  <a:gd name="connsiteY0" fmla="*/ 1412825 h 2460429"/>
                  <a:gd name="connsiteX1" fmla="*/ 1420213 w 2353281"/>
                  <a:gd name="connsiteY1" fmla="*/ 768299 h 2460429"/>
                  <a:gd name="connsiteX2" fmla="*/ 2353254 w 2353281"/>
                  <a:gd name="connsiteY2" fmla="*/ 0 h 2460429"/>
                  <a:gd name="connsiteX3" fmla="*/ 2216921 w 2353281"/>
                  <a:gd name="connsiteY3" fmla="*/ 799145 h 2460429"/>
                  <a:gd name="connsiteX4" fmla="*/ 912091 w 2353281"/>
                  <a:gd name="connsiteY4" fmla="*/ 2450391 h 2460429"/>
                  <a:gd name="connsiteX5" fmla="*/ 13088 w 2353281"/>
                  <a:gd name="connsiteY5" fmla="*/ 1412825 h 2460429"/>
                  <a:gd name="connsiteX0" fmla="*/ 13101 w 2353294"/>
                  <a:gd name="connsiteY0" fmla="*/ 1412825 h 2466591"/>
                  <a:gd name="connsiteX1" fmla="*/ 1420226 w 2353294"/>
                  <a:gd name="connsiteY1" fmla="*/ 768299 h 2466591"/>
                  <a:gd name="connsiteX2" fmla="*/ 2353267 w 2353294"/>
                  <a:gd name="connsiteY2" fmla="*/ 0 h 2466591"/>
                  <a:gd name="connsiteX3" fmla="*/ 2216934 w 2353294"/>
                  <a:gd name="connsiteY3" fmla="*/ 799145 h 2466591"/>
                  <a:gd name="connsiteX4" fmla="*/ 911261 w 2353294"/>
                  <a:gd name="connsiteY4" fmla="*/ 2456684 h 2466591"/>
                  <a:gd name="connsiteX5" fmla="*/ 13101 w 2353294"/>
                  <a:gd name="connsiteY5" fmla="*/ 1412825 h 2466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294" h="2466591">
                    <a:moveTo>
                      <a:pt x="13101" y="1412825"/>
                    </a:moveTo>
                    <a:cubicBezTo>
                      <a:pt x="178856" y="702337"/>
                      <a:pt x="994960" y="979833"/>
                      <a:pt x="1420226" y="768299"/>
                    </a:cubicBezTo>
                    <a:cubicBezTo>
                      <a:pt x="1893478" y="544593"/>
                      <a:pt x="2136825" y="219641"/>
                      <a:pt x="2353267" y="0"/>
                    </a:cubicBezTo>
                    <a:cubicBezTo>
                      <a:pt x="2355001" y="185139"/>
                      <a:pt x="2274421" y="506612"/>
                      <a:pt x="2216934" y="799145"/>
                    </a:cubicBezTo>
                    <a:cubicBezTo>
                      <a:pt x="1969494" y="1842252"/>
                      <a:pt x="1402291" y="2425215"/>
                      <a:pt x="911261" y="2456684"/>
                    </a:cubicBezTo>
                    <a:cubicBezTo>
                      <a:pt x="553618" y="2534631"/>
                      <a:pt x="-100632" y="2149496"/>
                      <a:pt x="13101" y="1412825"/>
                    </a:cubicBezTo>
                    <a:close/>
                  </a:path>
                </a:pathLst>
              </a:custGeom>
              <a:gradFill>
                <a:gsLst>
                  <a:gs pos="0">
                    <a:srgbClr val="329A2A">
                      <a:lumMod val="75000"/>
                    </a:srgbClr>
                  </a:gs>
                  <a:gs pos="100000">
                    <a:srgbClr val="92D050"/>
                  </a:gs>
                </a:gsLst>
                <a:lin ang="5400000" scaled="0"/>
              </a:gra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4" name="Rectangle 3">
                <a:extLst>
                  <a:ext uri="{FF2B5EF4-FFF2-40B4-BE49-F238E27FC236}">
                    <a16:creationId xmlns:a16="http://schemas.microsoft.com/office/drawing/2014/main" id="{BF8F9914-13AC-594E-6BA4-490D44402293}"/>
                  </a:ext>
                </a:extLst>
              </p:cNvPr>
              <p:cNvSpPr/>
              <p:nvPr/>
            </p:nvSpPr>
            <p:spPr>
              <a:xfrm>
                <a:off x="1467678" y="2330058"/>
                <a:ext cx="1307918" cy="1110185"/>
              </a:xfrm>
              <a:custGeom>
                <a:avLst/>
                <a:gdLst>
                  <a:gd name="connsiteX0" fmla="*/ 0 w 1371600"/>
                  <a:gd name="connsiteY0" fmla="*/ 0 h 1219200"/>
                  <a:gd name="connsiteX1" fmla="*/ 1371600 w 1371600"/>
                  <a:gd name="connsiteY1" fmla="*/ 0 h 1219200"/>
                  <a:gd name="connsiteX2" fmla="*/ 1371600 w 1371600"/>
                  <a:gd name="connsiteY2" fmla="*/ 1219200 h 1219200"/>
                  <a:gd name="connsiteX3" fmla="*/ 0 w 1371600"/>
                  <a:gd name="connsiteY3" fmla="*/ 1219200 h 1219200"/>
                  <a:gd name="connsiteX4" fmla="*/ 0 w 1371600"/>
                  <a:gd name="connsiteY4" fmla="*/ 0 h 1219200"/>
                  <a:gd name="connsiteX0" fmla="*/ 0 w 1371600"/>
                  <a:gd name="connsiteY0" fmla="*/ 31750 h 1250950"/>
                  <a:gd name="connsiteX1" fmla="*/ 1365250 w 1371600"/>
                  <a:gd name="connsiteY1" fmla="*/ 0 h 1250950"/>
                  <a:gd name="connsiteX2" fmla="*/ 1371600 w 1371600"/>
                  <a:gd name="connsiteY2" fmla="*/ 1250950 h 1250950"/>
                  <a:gd name="connsiteX3" fmla="*/ 0 w 1371600"/>
                  <a:gd name="connsiteY3" fmla="*/ 1250950 h 1250950"/>
                  <a:gd name="connsiteX4" fmla="*/ 0 w 1371600"/>
                  <a:gd name="connsiteY4" fmla="*/ 31750 h 1250950"/>
                  <a:gd name="connsiteX0" fmla="*/ 0 w 1479550"/>
                  <a:gd name="connsiteY0" fmla="*/ 31750 h 1250950"/>
                  <a:gd name="connsiteX1" fmla="*/ 1365250 w 1479550"/>
                  <a:gd name="connsiteY1" fmla="*/ 0 h 1250950"/>
                  <a:gd name="connsiteX2" fmla="*/ 1479550 w 1479550"/>
                  <a:gd name="connsiteY2" fmla="*/ 146050 h 1250950"/>
                  <a:gd name="connsiteX3" fmla="*/ 0 w 1479550"/>
                  <a:gd name="connsiteY3" fmla="*/ 1250950 h 1250950"/>
                  <a:gd name="connsiteX4" fmla="*/ 0 w 1479550"/>
                  <a:gd name="connsiteY4" fmla="*/ 31750 h 1250950"/>
                  <a:gd name="connsiteX0" fmla="*/ 0 w 1480196"/>
                  <a:gd name="connsiteY0" fmla="*/ 31750 h 1250950"/>
                  <a:gd name="connsiteX1" fmla="*/ 1365250 w 1480196"/>
                  <a:gd name="connsiteY1" fmla="*/ 0 h 1250950"/>
                  <a:gd name="connsiteX2" fmla="*/ 1479550 w 1480196"/>
                  <a:gd name="connsiteY2" fmla="*/ 146050 h 1250950"/>
                  <a:gd name="connsiteX3" fmla="*/ 0 w 1480196"/>
                  <a:gd name="connsiteY3" fmla="*/ 1250950 h 1250950"/>
                  <a:gd name="connsiteX4" fmla="*/ 0 w 1480196"/>
                  <a:gd name="connsiteY4" fmla="*/ 31750 h 1250950"/>
                  <a:gd name="connsiteX0" fmla="*/ 0 w 1480196"/>
                  <a:gd name="connsiteY0" fmla="*/ 32142 h 1251342"/>
                  <a:gd name="connsiteX1" fmla="*/ 1365250 w 1480196"/>
                  <a:gd name="connsiteY1" fmla="*/ 392 h 1251342"/>
                  <a:gd name="connsiteX2" fmla="*/ 1479550 w 1480196"/>
                  <a:gd name="connsiteY2" fmla="*/ 146442 h 1251342"/>
                  <a:gd name="connsiteX3" fmla="*/ 0 w 1480196"/>
                  <a:gd name="connsiteY3" fmla="*/ 1251342 h 1251342"/>
                  <a:gd name="connsiteX4" fmla="*/ 0 w 1480196"/>
                  <a:gd name="connsiteY4" fmla="*/ 32142 h 1251342"/>
                  <a:gd name="connsiteX0" fmla="*/ 0 w 1492896"/>
                  <a:gd name="connsiteY0" fmla="*/ 1238642 h 1251342"/>
                  <a:gd name="connsiteX1" fmla="*/ 1377950 w 1492896"/>
                  <a:gd name="connsiteY1" fmla="*/ 392 h 1251342"/>
                  <a:gd name="connsiteX2" fmla="*/ 1492250 w 1492896"/>
                  <a:gd name="connsiteY2" fmla="*/ 146442 h 1251342"/>
                  <a:gd name="connsiteX3" fmla="*/ 12700 w 1492896"/>
                  <a:gd name="connsiteY3" fmla="*/ 1251342 h 1251342"/>
                  <a:gd name="connsiteX4" fmla="*/ 0 w 1492896"/>
                  <a:gd name="connsiteY4" fmla="*/ 1238642 h 1251342"/>
                  <a:gd name="connsiteX0" fmla="*/ 0 w 1492896"/>
                  <a:gd name="connsiteY0" fmla="*/ 1238642 h 1251342"/>
                  <a:gd name="connsiteX1" fmla="*/ 1377950 w 1492896"/>
                  <a:gd name="connsiteY1" fmla="*/ 392 h 1251342"/>
                  <a:gd name="connsiteX2" fmla="*/ 1492250 w 1492896"/>
                  <a:gd name="connsiteY2" fmla="*/ 146442 h 1251342"/>
                  <a:gd name="connsiteX3" fmla="*/ 1028700 w 1492896"/>
                  <a:gd name="connsiteY3" fmla="*/ 476642 h 1251342"/>
                  <a:gd name="connsiteX4" fmla="*/ 12700 w 1492896"/>
                  <a:gd name="connsiteY4" fmla="*/ 1251342 h 1251342"/>
                  <a:gd name="connsiteX5" fmla="*/ 0 w 1492896"/>
                  <a:gd name="connsiteY5" fmla="*/ 1238642 h 1251342"/>
                  <a:gd name="connsiteX0" fmla="*/ 0 w 1492896"/>
                  <a:gd name="connsiteY0" fmla="*/ 1238642 h 1251342"/>
                  <a:gd name="connsiteX1" fmla="*/ 1377950 w 1492896"/>
                  <a:gd name="connsiteY1" fmla="*/ 392 h 1251342"/>
                  <a:gd name="connsiteX2" fmla="*/ 1492250 w 1492896"/>
                  <a:gd name="connsiteY2" fmla="*/ 146442 h 1251342"/>
                  <a:gd name="connsiteX3" fmla="*/ 1136650 w 1492896"/>
                  <a:gd name="connsiteY3" fmla="*/ 565542 h 1251342"/>
                  <a:gd name="connsiteX4" fmla="*/ 12700 w 1492896"/>
                  <a:gd name="connsiteY4" fmla="*/ 1251342 h 1251342"/>
                  <a:gd name="connsiteX5" fmla="*/ 0 w 1492896"/>
                  <a:gd name="connsiteY5" fmla="*/ 1238642 h 1251342"/>
                  <a:gd name="connsiteX0" fmla="*/ 0 w 1492896"/>
                  <a:gd name="connsiteY0" fmla="*/ 1238642 h 1251342"/>
                  <a:gd name="connsiteX1" fmla="*/ 971550 w 1492896"/>
                  <a:gd name="connsiteY1" fmla="*/ 37504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1003300 w 1492896"/>
                  <a:gd name="connsiteY1" fmla="*/ 46394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1085850 w 1492896"/>
                  <a:gd name="connsiteY1" fmla="*/ 394092 h 1251342"/>
                  <a:gd name="connsiteX2" fmla="*/ 1377950 w 1492896"/>
                  <a:gd name="connsiteY2" fmla="*/ 392 h 1251342"/>
                  <a:gd name="connsiteX3" fmla="*/ 1492250 w 1492896"/>
                  <a:gd name="connsiteY3" fmla="*/ 146442 h 1251342"/>
                  <a:gd name="connsiteX4" fmla="*/ 1136650 w 1492896"/>
                  <a:gd name="connsiteY4" fmla="*/ 565542 h 1251342"/>
                  <a:gd name="connsiteX5" fmla="*/ 12700 w 1492896"/>
                  <a:gd name="connsiteY5" fmla="*/ 1251342 h 1251342"/>
                  <a:gd name="connsiteX6" fmla="*/ 0 w 1492896"/>
                  <a:gd name="connsiteY6" fmla="*/ 1238642 h 1251342"/>
                  <a:gd name="connsiteX0" fmla="*/ 0 w 1492896"/>
                  <a:gd name="connsiteY0" fmla="*/ 1238642 h 1251342"/>
                  <a:gd name="connsiteX1" fmla="*/ 4572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12700 w 1492896"/>
                  <a:gd name="connsiteY6" fmla="*/ 1251342 h 1251342"/>
                  <a:gd name="connsiteX7" fmla="*/ 0 w 1492896"/>
                  <a:gd name="connsiteY7"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12700 w 1492896"/>
                  <a:gd name="connsiteY6" fmla="*/ 1251342 h 1251342"/>
                  <a:gd name="connsiteX7" fmla="*/ 0 w 1492896"/>
                  <a:gd name="connsiteY7"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7785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06400 w 1492896"/>
                  <a:gd name="connsiteY1" fmla="*/ 876692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33400 w 1492896"/>
                  <a:gd name="connsiteY6" fmla="*/ 902092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13522 w 1492896"/>
                  <a:gd name="connsiteY6" fmla="*/ 894141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25449 w 1492896"/>
                  <a:gd name="connsiteY6" fmla="*/ 914020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53279 w 1492896"/>
                  <a:gd name="connsiteY6" fmla="*/ 854385 h 1251342"/>
                  <a:gd name="connsiteX7" fmla="*/ 12700 w 1492896"/>
                  <a:gd name="connsiteY7" fmla="*/ 1251342 h 1251342"/>
                  <a:gd name="connsiteX8" fmla="*/ 0 w 1492896"/>
                  <a:gd name="connsiteY8" fmla="*/ 1238642 h 1251342"/>
                  <a:gd name="connsiteX0" fmla="*/ 0 w 1492896"/>
                  <a:gd name="connsiteY0" fmla="*/ 1238642 h 1251342"/>
                  <a:gd name="connsiteX1" fmla="*/ 422302 w 1492896"/>
                  <a:gd name="connsiteY1" fmla="*/ 888619 h 1251342"/>
                  <a:gd name="connsiteX2" fmla="*/ 1085850 w 1492896"/>
                  <a:gd name="connsiteY2" fmla="*/ 394092 h 1251342"/>
                  <a:gd name="connsiteX3" fmla="*/ 1377950 w 1492896"/>
                  <a:gd name="connsiteY3" fmla="*/ 392 h 1251342"/>
                  <a:gd name="connsiteX4" fmla="*/ 1492250 w 1492896"/>
                  <a:gd name="connsiteY4" fmla="*/ 146442 h 1251342"/>
                  <a:gd name="connsiteX5" fmla="*/ 1136650 w 1492896"/>
                  <a:gd name="connsiteY5" fmla="*/ 565542 h 1251342"/>
                  <a:gd name="connsiteX6" fmla="*/ 529425 w 1492896"/>
                  <a:gd name="connsiteY6" fmla="*/ 886191 h 1251342"/>
                  <a:gd name="connsiteX7" fmla="*/ 12700 w 1492896"/>
                  <a:gd name="connsiteY7" fmla="*/ 1251342 h 1251342"/>
                  <a:gd name="connsiteX8" fmla="*/ 0 w 1492896"/>
                  <a:gd name="connsiteY8" fmla="*/ 1238642 h 1251342"/>
                  <a:gd name="connsiteX0" fmla="*/ 0 w 1492896"/>
                  <a:gd name="connsiteY0" fmla="*/ 1238642 h 1239415"/>
                  <a:gd name="connsiteX1" fmla="*/ 422302 w 1492896"/>
                  <a:gd name="connsiteY1" fmla="*/ 888619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36650 w 1492896"/>
                  <a:gd name="connsiteY5" fmla="*/ 565542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36650 w 1492896"/>
                  <a:gd name="connsiteY5" fmla="*/ 565542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85850 w 1492896"/>
                  <a:gd name="connsiteY2" fmla="*/ 394092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49640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39415"/>
                  <a:gd name="connsiteX1" fmla="*/ 422302 w 1492896"/>
                  <a:gd name="connsiteY1" fmla="*/ 908497 h 1239415"/>
                  <a:gd name="connsiteX2" fmla="*/ 1093801 w 1492896"/>
                  <a:gd name="connsiteY2" fmla="*/ 413970 h 1239415"/>
                  <a:gd name="connsiteX3" fmla="*/ 1377950 w 1492896"/>
                  <a:gd name="connsiteY3" fmla="*/ 392 h 1239415"/>
                  <a:gd name="connsiteX4" fmla="*/ 1492250 w 1492896"/>
                  <a:gd name="connsiteY4" fmla="*/ 146442 h 1239415"/>
                  <a:gd name="connsiteX5" fmla="*/ 1128699 w 1492896"/>
                  <a:gd name="connsiteY5" fmla="*/ 513859 h 1239415"/>
                  <a:gd name="connsiteX6" fmla="*/ 529425 w 1492896"/>
                  <a:gd name="connsiteY6" fmla="*/ 886191 h 1239415"/>
                  <a:gd name="connsiteX7" fmla="*/ 8724 w 1492896"/>
                  <a:gd name="connsiteY7" fmla="*/ 1239415 h 1239415"/>
                  <a:gd name="connsiteX8" fmla="*/ 0 w 1492896"/>
                  <a:gd name="connsiteY8" fmla="*/ 1238642 h 1239415"/>
                  <a:gd name="connsiteX0" fmla="*/ 0 w 1492896"/>
                  <a:gd name="connsiteY0" fmla="*/ 1238642 h 1248382"/>
                  <a:gd name="connsiteX1" fmla="*/ 422302 w 1492896"/>
                  <a:gd name="connsiteY1" fmla="*/ 908497 h 1248382"/>
                  <a:gd name="connsiteX2" fmla="*/ 1093801 w 1492896"/>
                  <a:gd name="connsiteY2" fmla="*/ 413970 h 1248382"/>
                  <a:gd name="connsiteX3" fmla="*/ 1377950 w 1492896"/>
                  <a:gd name="connsiteY3" fmla="*/ 392 h 1248382"/>
                  <a:gd name="connsiteX4" fmla="*/ 1492250 w 1492896"/>
                  <a:gd name="connsiteY4" fmla="*/ 146442 h 1248382"/>
                  <a:gd name="connsiteX5" fmla="*/ 1128699 w 1492896"/>
                  <a:gd name="connsiteY5" fmla="*/ 513859 h 1248382"/>
                  <a:gd name="connsiteX6" fmla="*/ 529425 w 1492896"/>
                  <a:gd name="connsiteY6" fmla="*/ 886191 h 1248382"/>
                  <a:gd name="connsiteX7" fmla="*/ 26604 w 1492896"/>
                  <a:gd name="connsiteY7" fmla="*/ 1248382 h 1248382"/>
                  <a:gd name="connsiteX8" fmla="*/ 0 w 1492896"/>
                  <a:gd name="connsiteY8" fmla="*/ 1238642 h 1248382"/>
                  <a:gd name="connsiteX0" fmla="*/ 0 w 1470546"/>
                  <a:gd name="connsiteY0" fmla="*/ 1252094 h 1252094"/>
                  <a:gd name="connsiteX1" fmla="*/ 399952 w 1470546"/>
                  <a:gd name="connsiteY1" fmla="*/ 908497 h 1252094"/>
                  <a:gd name="connsiteX2" fmla="*/ 1071451 w 1470546"/>
                  <a:gd name="connsiteY2" fmla="*/ 413970 h 1252094"/>
                  <a:gd name="connsiteX3" fmla="*/ 1355600 w 1470546"/>
                  <a:gd name="connsiteY3" fmla="*/ 392 h 1252094"/>
                  <a:gd name="connsiteX4" fmla="*/ 1469900 w 1470546"/>
                  <a:gd name="connsiteY4" fmla="*/ 146442 h 1252094"/>
                  <a:gd name="connsiteX5" fmla="*/ 1106349 w 1470546"/>
                  <a:gd name="connsiteY5" fmla="*/ 513859 h 1252094"/>
                  <a:gd name="connsiteX6" fmla="*/ 507075 w 1470546"/>
                  <a:gd name="connsiteY6" fmla="*/ 886191 h 1252094"/>
                  <a:gd name="connsiteX7" fmla="*/ 4254 w 1470546"/>
                  <a:gd name="connsiteY7" fmla="*/ 1248382 h 1252094"/>
                  <a:gd name="connsiteX8" fmla="*/ 0 w 1470546"/>
                  <a:gd name="connsiteY8" fmla="*/ 1252094 h 125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0546" h="1252094">
                    <a:moveTo>
                      <a:pt x="0" y="1252094"/>
                    </a:moveTo>
                    <a:lnTo>
                      <a:pt x="399952" y="908497"/>
                    </a:lnTo>
                    <a:cubicBezTo>
                      <a:pt x="626435" y="747630"/>
                      <a:pt x="724318" y="708187"/>
                      <a:pt x="1071451" y="413970"/>
                    </a:cubicBezTo>
                    <a:cubicBezTo>
                      <a:pt x="1194218" y="301787"/>
                      <a:pt x="1258233" y="131625"/>
                      <a:pt x="1355600" y="392"/>
                    </a:cubicBezTo>
                    <a:cubicBezTo>
                      <a:pt x="1357717" y="-8075"/>
                      <a:pt x="1480483" y="123159"/>
                      <a:pt x="1469900" y="146442"/>
                    </a:cubicBezTo>
                    <a:cubicBezTo>
                      <a:pt x="1348716" y="280841"/>
                      <a:pt x="1207655" y="443071"/>
                      <a:pt x="1106349" y="513859"/>
                    </a:cubicBezTo>
                    <a:cubicBezTo>
                      <a:pt x="1016584" y="608483"/>
                      <a:pt x="708158" y="774008"/>
                      <a:pt x="507075" y="886191"/>
                    </a:cubicBezTo>
                    <a:lnTo>
                      <a:pt x="4254" y="1248382"/>
                    </a:lnTo>
                    <a:lnTo>
                      <a:pt x="0" y="1252094"/>
                    </a:ln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5" name="Rectangle 4">
                <a:extLst>
                  <a:ext uri="{FF2B5EF4-FFF2-40B4-BE49-F238E27FC236}">
                    <a16:creationId xmlns:a16="http://schemas.microsoft.com/office/drawing/2014/main" id="{A3F29C04-2850-7D60-CCF3-2AA75B3C340B}"/>
                  </a:ext>
                </a:extLst>
              </p:cNvPr>
              <p:cNvSpPr/>
              <p:nvPr/>
            </p:nvSpPr>
            <p:spPr>
              <a:xfrm rot="289339">
                <a:off x="2437954" y="2595440"/>
                <a:ext cx="130221" cy="471114"/>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76985 w 193449"/>
                  <a:gd name="connsiteY4" fmla="*/ 470111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76985" y="470111"/>
                    </a:lnTo>
                    <a:cubicBezTo>
                      <a:pt x="162168" y="373716"/>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6" name="Rectangle 4">
                <a:extLst>
                  <a:ext uri="{FF2B5EF4-FFF2-40B4-BE49-F238E27FC236}">
                    <a16:creationId xmlns:a16="http://schemas.microsoft.com/office/drawing/2014/main" id="{B2B9F79B-C107-3CFC-07D1-48700A4F4E69}"/>
                  </a:ext>
                </a:extLst>
              </p:cNvPr>
              <p:cNvSpPr/>
              <p:nvPr/>
            </p:nvSpPr>
            <p:spPr>
              <a:xfrm rot="634177">
                <a:off x="1837423" y="3121581"/>
                <a:ext cx="46986" cy="228851"/>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65100" y="471114"/>
                    </a:lnTo>
                    <a:cubicBezTo>
                      <a:pt x="150283"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7" name="Rectangle 4">
                <a:extLst>
                  <a:ext uri="{FF2B5EF4-FFF2-40B4-BE49-F238E27FC236}">
                    <a16:creationId xmlns:a16="http://schemas.microsoft.com/office/drawing/2014/main" id="{B9BCAB19-2CE0-1BB6-6AC3-E2E5C3A7461D}"/>
                  </a:ext>
                </a:extLst>
              </p:cNvPr>
              <p:cNvSpPr/>
              <p:nvPr/>
            </p:nvSpPr>
            <p:spPr>
              <a:xfrm rot="5400000" flipH="1">
                <a:off x="2315813" y="2301898"/>
                <a:ext cx="106689" cy="471114"/>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79515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79515" y="471114"/>
                    </a:lnTo>
                    <a:cubicBezTo>
                      <a:pt x="164698"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a:scene3d>
                <a:camera prst="orthographicFront">
                  <a:rot lat="0" lon="0" rev="0"/>
                </a:camera>
                <a:lightRig rig="threePt" dir="t"/>
              </a:scene3d>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sp>
            <p:nvSpPr>
              <p:cNvPr id="18" name="Rectangle 4">
                <a:extLst>
                  <a:ext uri="{FF2B5EF4-FFF2-40B4-BE49-F238E27FC236}">
                    <a16:creationId xmlns:a16="http://schemas.microsoft.com/office/drawing/2014/main" id="{6E18D02B-CF80-BB39-C3FC-284475389EB0}"/>
                  </a:ext>
                </a:extLst>
              </p:cNvPr>
              <p:cNvSpPr/>
              <p:nvPr/>
            </p:nvSpPr>
            <p:spPr>
              <a:xfrm rot="5400000" flipH="1">
                <a:off x="1991586" y="2785902"/>
                <a:ext cx="75122" cy="312305"/>
              </a:xfrm>
              <a:custGeom>
                <a:avLst/>
                <a:gdLst>
                  <a:gd name="connsiteX0" fmla="*/ 0 w 152400"/>
                  <a:gd name="connsiteY0" fmla="*/ 0 h 511434"/>
                  <a:gd name="connsiteX1" fmla="*/ 152400 w 152400"/>
                  <a:gd name="connsiteY1" fmla="*/ 0 h 511434"/>
                  <a:gd name="connsiteX2" fmla="*/ 152400 w 152400"/>
                  <a:gd name="connsiteY2" fmla="*/ 511434 h 511434"/>
                  <a:gd name="connsiteX3" fmla="*/ 0 w 152400"/>
                  <a:gd name="connsiteY3" fmla="*/ 511434 h 511434"/>
                  <a:gd name="connsiteX4" fmla="*/ 0 w 152400"/>
                  <a:gd name="connsiteY4" fmla="*/ 0 h 511434"/>
                  <a:gd name="connsiteX0" fmla="*/ 0 w 152400"/>
                  <a:gd name="connsiteY0" fmla="*/ 19050 h 530484"/>
                  <a:gd name="connsiteX1" fmla="*/ 57150 w 152400"/>
                  <a:gd name="connsiteY1" fmla="*/ 0 h 530484"/>
                  <a:gd name="connsiteX2" fmla="*/ 152400 w 152400"/>
                  <a:gd name="connsiteY2" fmla="*/ 530484 h 530484"/>
                  <a:gd name="connsiteX3" fmla="*/ 0 w 152400"/>
                  <a:gd name="connsiteY3" fmla="*/ 530484 h 530484"/>
                  <a:gd name="connsiteX4" fmla="*/ 0 w 152400"/>
                  <a:gd name="connsiteY4" fmla="*/ 19050 h 530484"/>
                  <a:gd name="connsiteX0" fmla="*/ 0 w 190500"/>
                  <a:gd name="connsiteY0" fmla="*/ 69850 h 530484"/>
                  <a:gd name="connsiteX1" fmla="*/ 95250 w 190500"/>
                  <a:gd name="connsiteY1" fmla="*/ 0 h 530484"/>
                  <a:gd name="connsiteX2" fmla="*/ 190500 w 190500"/>
                  <a:gd name="connsiteY2" fmla="*/ 530484 h 530484"/>
                  <a:gd name="connsiteX3" fmla="*/ 38100 w 190500"/>
                  <a:gd name="connsiteY3" fmla="*/ 530484 h 530484"/>
                  <a:gd name="connsiteX4" fmla="*/ 0 w 190500"/>
                  <a:gd name="connsiteY4" fmla="*/ 69850 h 530484"/>
                  <a:gd name="connsiteX0" fmla="*/ 0 w 209550"/>
                  <a:gd name="connsiteY0" fmla="*/ 69850 h 530484"/>
                  <a:gd name="connsiteX1" fmla="*/ 95250 w 209550"/>
                  <a:gd name="connsiteY1" fmla="*/ 0 h 530484"/>
                  <a:gd name="connsiteX2" fmla="*/ 209550 w 209550"/>
                  <a:gd name="connsiteY2" fmla="*/ 473334 h 530484"/>
                  <a:gd name="connsiteX3" fmla="*/ 38100 w 209550"/>
                  <a:gd name="connsiteY3" fmla="*/ 530484 h 530484"/>
                  <a:gd name="connsiteX4" fmla="*/ 0 w 209550"/>
                  <a:gd name="connsiteY4" fmla="*/ 69850 h 530484"/>
                  <a:gd name="connsiteX0" fmla="*/ 0 w 209550"/>
                  <a:gd name="connsiteY0" fmla="*/ 69850 h 473334"/>
                  <a:gd name="connsiteX1" fmla="*/ 95250 w 209550"/>
                  <a:gd name="connsiteY1" fmla="*/ 0 h 473334"/>
                  <a:gd name="connsiteX2" fmla="*/ 209550 w 209550"/>
                  <a:gd name="connsiteY2" fmla="*/ 473334 h 473334"/>
                  <a:gd name="connsiteX3" fmla="*/ 196850 w 209550"/>
                  <a:gd name="connsiteY3" fmla="*/ 473334 h 473334"/>
                  <a:gd name="connsiteX4" fmla="*/ 0 w 209550"/>
                  <a:gd name="connsiteY4" fmla="*/ 69850 h 473334"/>
                  <a:gd name="connsiteX0" fmla="*/ 0 w 209550"/>
                  <a:gd name="connsiteY0" fmla="*/ 69850 h 473334"/>
                  <a:gd name="connsiteX1" fmla="*/ 95250 w 209550"/>
                  <a:gd name="connsiteY1" fmla="*/ 0 h 473334"/>
                  <a:gd name="connsiteX2" fmla="*/ 146050 w 209550"/>
                  <a:gd name="connsiteY2" fmla="*/ 215900 h 473334"/>
                  <a:gd name="connsiteX3" fmla="*/ 209550 w 209550"/>
                  <a:gd name="connsiteY3" fmla="*/ 473334 h 473334"/>
                  <a:gd name="connsiteX4" fmla="*/ 196850 w 209550"/>
                  <a:gd name="connsiteY4" fmla="*/ 473334 h 473334"/>
                  <a:gd name="connsiteX5" fmla="*/ 0 w 20955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0 w 215900"/>
                  <a:gd name="connsiteY5"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69850 w 215900"/>
                  <a:gd name="connsiteY5" fmla="*/ 2222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15900"/>
                  <a:gd name="connsiteY0" fmla="*/ 69850 h 473334"/>
                  <a:gd name="connsiteX1" fmla="*/ 95250 w 215900"/>
                  <a:gd name="connsiteY1" fmla="*/ 0 h 473334"/>
                  <a:gd name="connsiteX2" fmla="*/ 215900 w 215900"/>
                  <a:gd name="connsiteY2" fmla="*/ 158750 h 473334"/>
                  <a:gd name="connsiteX3" fmla="*/ 209550 w 215900"/>
                  <a:gd name="connsiteY3" fmla="*/ 473334 h 473334"/>
                  <a:gd name="connsiteX4" fmla="*/ 196850 w 215900"/>
                  <a:gd name="connsiteY4" fmla="*/ 473334 h 473334"/>
                  <a:gd name="connsiteX5" fmla="*/ 152400 w 215900"/>
                  <a:gd name="connsiteY5" fmla="*/ 184150 h 473334"/>
                  <a:gd name="connsiteX6" fmla="*/ 0 w 215900"/>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69850 h 473334"/>
                  <a:gd name="connsiteX1" fmla="*/ 95250 w 225199"/>
                  <a:gd name="connsiteY1" fmla="*/ 0 h 473334"/>
                  <a:gd name="connsiteX2" fmla="*/ 215900 w 225199"/>
                  <a:gd name="connsiteY2" fmla="*/ 158750 h 473334"/>
                  <a:gd name="connsiteX3" fmla="*/ 209550 w 225199"/>
                  <a:gd name="connsiteY3" fmla="*/ 473334 h 473334"/>
                  <a:gd name="connsiteX4" fmla="*/ 196850 w 225199"/>
                  <a:gd name="connsiteY4" fmla="*/ 473334 h 473334"/>
                  <a:gd name="connsiteX5" fmla="*/ 152400 w 225199"/>
                  <a:gd name="connsiteY5" fmla="*/ 184150 h 473334"/>
                  <a:gd name="connsiteX6" fmla="*/ 0 w 225199"/>
                  <a:gd name="connsiteY6" fmla="*/ 69850 h 473334"/>
                  <a:gd name="connsiteX0" fmla="*/ 0 w 225199"/>
                  <a:gd name="connsiteY0" fmla="*/ 184150 h 587634"/>
                  <a:gd name="connsiteX1" fmla="*/ 50800 w 225199"/>
                  <a:gd name="connsiteY1" fmla="*/ 0 h 587634"/>
                  <a:gd name="connsiteX2" fmla="*/ 215900 w 225199"/>
                  <a:gd name="connsiteY2" fmla="*/ 273050 h 587634"/>
                  <a:gd name="connsiteX3" fmla="*/ 209550 w 225199"/>
                  <a:gd name="connsiteY3" fmla="*/ 587634 h 587634"/>
                  <a:gd name="connsiteX4" fmla="*/ 196850 w 225199"/>
                  <a:gd name="connsiteY4" fmla="*/ 587634 h 587634"/>
                  <a:gd name="connsiteX5" fmla="*/ 152400 w 225199"/>
                  <a:gd name="connsiteY5" fmla="*/ 298450 h 587634"/>
                  <a:gd name="connsiteX6" fmla="*/ 0 w 225199"/>
                  <a:gd name="connsiteY6" fmla="*/ 184150 h 58763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36425"/>
                  <a:gd name="connsiteY0" fmla="*/ 88900 h 492384"/>
                  <a:gd name="connsiteX1" fmla="*/ 101600 w 236425"/>
                  <a:gd name="connsiteY1" fmla="*/ 0 h 492384"/>
                  <a:gd name="connsiteX2" fmla="*/ 215900 w 236425"/>
                  <a:gd name="connsiteY2" fmla="*/ 177800 h 492384"/>
                  <a:gd name="connsiteX3" fmla="*/ 209550 w 236425"/>
                  <a:gd name="connsiteY3" fmla="*/ 492384 h 492384"/>
                  <a:gd name="connsiteX4" fmla="*/ 196850 w 236425"/>
                  <a:gd name="connsiteY4" fmla="*/ 492384 h 492384"/>
                  <a:gd name="connsiteX5" fmla="*/ 152400 w 236425"/>
                  <a:gd name="connsiteY5" fmla="*/ 203200 h 492384"/>
                  <a:gd name="connsiteX6" fmla="*/ 0 w 236425"/>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71020"/>
                  <a:gd name="connsiteY0" fmla="*/ 88900 h 492384"/>
                  <a:gd name="connsiteX1" fmla="*/ 101600 w 271020"/>
                  <a:gd name="connsiteY1" fmla="*/ 0 h 492384"/>
                  <a:gd name="connsiteX2" fmla="*/ 266700 w 271020"/>
                  <a:gd name="connsiteY2" fmla="*/ 196850 h 492384"/>
                  <a:gd name="connsiteX3" fmla="*/ 209550 w 271020"/>
                  <a:gd name="connsiteY3" fmla="*/ 492384 h 492384"/>
                  <a:gd name="connsiteX4" fmla="*/ 196850 w 271020"/>
                  <a:gd name="connsiteY4" fmla="*/ 492384 h 492384"/>
                  <a:gd name="connsiteX5" fmla="*/ 152400 w 271020"/>
                  <a:gd name="connsiteY5" fmla="*/ 203200 h 492384"/>
                  <a:gd name="connsiteX6" fmla="*/ 0 w 271020"/>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225199"/>
                  <a:gd name="connsiteY0" fmla="*/ 88900 h 492384"/>
                  <a:gd name="connsiteX1" fmla="*/ 101600 w 225199"/>
                  <a:gd name="connsiteY1" fmla="*/ 0 h 492384"/>
                  <a:gd name="connsiteX2" fmla="*/ 215900 w 225199"/>
                  <a:gd name="connsiteY2" fmla="*/ 177800 h 492384"/>
                  <a:gd name="connsiteX3" fmla="*/ 209550 w 225199"/>
                  <a:gd name="connsiteY3" fmla="*/ 492384 h 492384"/>
                  <a:gd name="connsiteX4" fmla="*/ 196850 w 225199"/>
                  <a:gd name="connsiteY4" fmla="*/ 492384 h 492384"/>
                  <a:gd name="connsiteX5" fmla="*/ 152400 w 225199"/>
                  <a:gd name="connsiteY5" fmla="*/ 203200 h 492384"/>
                  <a:gd name="connsiteX6" fmla="*/ 0 w 225199"/>
                  <a:gd name="connsiteY6" fmla="*/ 88900 h 492384"/>
                  <a:gd name="connsiteX0" fmla="*/ 0 w 193449"/>
                  <a:gd name="connsiteY0" fmla="*/ 120650 h 492384"/>
                  <a:gd name="connsiteX1" fmla="*/ 69850 w 193449"/>
                  <a:gd name="connsiteY1" fmla="*/ 0 h 492384"/>
                  <a:gd name="connsiteX2" fmla="*/ 184150 w 193449"/>
                  <a:gd name="connsiteY2" fmla="*/ 177800 h 492384"/>
                  <a:gd name="connsiteX3" fmla="*/ 177800 w 193449"/>
                  <a:gd name="connsiteY3" fmla="*/ 492384 h 492384"/>
                  <a:gd name="connsiteX4" fmla="*/ 165100 w 193449"/>
                  <a:gd name="connsiteY4" fmla="*/ 492384 h 492384"/>
                  <a:gd name="connsiteX5" fmla="*/ 120650 w 193449"/>
                  <a:gd name="connsiteY5" fmla="*/ 203200 h 492384"/>
                  <a:gd name="connsiteX6" fmla="*/ 0 w 193449"/>
                  <a:gd name="connsiteY6" fmla="*/ 120650 h 4923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82550 h 454284"/>
                  <a:gd name="connsiteX1" fmla="*/ 95250 w 193449"/>
                  <a:gd name="connsiteY1" fmla="*/ 0 h 454284"/>
                  <a:gd name="connsiteX2" fmla="*/ 184150 w 193449"/>
                  <a:gd name="connsiteY2" fmla="*/ 139700 h 454284"/>
                  <a:gd name="connsiteX3" fmla="*/ 177800 w 193449"/>
                  <a:gd name="connsiteY3" fmla="*/ 454284 h 454284"/>
                  <a:gd name="connsiteX4" fmla="*/ 165100 w 193449"/>
                  <a:gd name="connsiteY4" fmla="*/ 454284 h 454284"/>
                  <a:gd name="connsiteX5" fmla="*/ 120650 w 193449"/>
                  <a:gd name="connsiteY5" fmla="*/ 165100 h 454284"/>
                  <a:gd name="connsiteX6" fmla="*/ 0 w 193449"/>
                  <a:gd name="connsiteY6" fmla="*/ 82550 h 45428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0650 w 193449"/>
                  <a:gd name="connsiteY5" fmla="*/ 181930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 name="connsiteX0" fmla="*/ 0 w 193449"/>
                  <a:gd name="connsiteY0" fmla="*/ 99380 h 471114"/>
                  <a:gd name="connsiteX1" fmla="*/ 95250 w 193449"/>
                  <a:gd name="connsiteY1" fmla="*/ 0 h 471114"/>
                  <a:gd name="connsiteX2" fmla="*/ 184150 w 193449"/>
                  <a:gd name="connsiteY2" fmla="*/ 156530 h 471114"/>
                  <a:gd name="connsiteX3" fmla="*/ 177800 w 193449"/>
                  <a:gd name="connsiteY3" fmla="*/ 471114 h 471114"/>
                  <a:gd name="connsiteX4" fmla="*/ 165100 w 193449"/>
                  <a:gd name="connsiteY4" fmla="*/ 471114 h 471114"/>
                  <a:gd name="connsiteX5" fmla="*/ 126260 w 193449"/>
                  <a:gd name="connsiteY5" fmla="*/ 232418 h 471114"/>
                  <a:gd name="connsiteX6" fmla="*/ 0 w 193449"/>
                  <a:gd name="connsiteY6" fmla="*/ 99380 h 47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449" h="471114">
                    <a:moveTo>
                      <a:pt x="0" y="99380"/>
                    </a:moveTo>
                    <a:lnTo>
                      <a:pt x="95250" y="0"/>
                    </a:lnTo>
                    <a:cubicBezTo>
                      <a:pt x="135467" y="52917"/>
                      <a:pt x="144362" y="35360"/>
                      <a:pt x="184150" y="156530"/>
                    </a:cubicBezTo>
                    <a:cubicBezTo>
                      <a:pt x="207433" y="293141"/>
                      <a:pt x="179917" y="366253"/>
                      <a:pt x="177800" y="471114"/>
                    </a:cubicBezTo>
                    <a:lnTo>
                      <a:pt x="165100" y="471114"/>
                    </a:lnTo>
                    <a:cubicBezTo>
                      <a:pt x="150283" y="374719"/>
                      <a:pt x="151127" y="286778"/>
                      <a:pt x="126260" y="232418"/>
                    </a:cubicBezTo>
                    <a:cubicBezTo>
                      <a:pt x="87107" y="147336"/>
                      <a:pt x="50800" y="137480"/>
                      <a:pt x="0" y="99380"/>
                    </a:cubicBezTo>
                    <a:close/>
                  </a:path>
                </a:pathLst>
              </a:custGeom>
              <a:solidFill>
                <a:srgbClr val="DDE89A">
                  <a:lumMod val="20000"/>
                  <a:lumOff val="80000"/>
                </a:srgbClr>
              </a:solidFill>
              <a:ln w="25400" cap="flat" cmpd="sng" algn="ctr">
                <a:noFill/>
                <a:prstDash val="solid"/>
              </a:ln>
              <a:effectLst/>
              <a:scene3d>
                <a:camera prst="orthographicFront">
                  <a:rot lat="0" lon="0" rev="0"/>
                </a:camera>
                <a:lightRig rig="threePt" dir="t"/>
              </a:scene3d>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DDE89A"/>
                  </a:solidFill>
                  <a:effectLst/>
                  <a:uLnTx/>
                  <a:uFillTx/>
                  <a:latin typeface="Arial"/>
                  <a:ea typeface="+mn-ea"/>
                  <a:cs typeface="+mn-cs"/>
                </a:endParaRPr>
              </a:p>
            </p:txBody>
          </p:sp>
        </p:grpSp>
      </p:grpSp>
      <p:sp>
        <p:nvSpPr>
          <p:cNvPr id="28" name="TextBox 27">
            <a:extLst>
              <a:ext uri="{FF2B5EF4-FFF2-40B4-BE49-F238E27FC236}">
                <a16:creationId xmlns:a16="http://schemas.microsoft.com/office/drawing/2014/main" id="{1BF6F8D1-298A-BBE8-2977-25A928806D97}"/>
              </a:ext>
            </a:extLst>
          </p:cNvPr>
          <p:cNvSpPr txBox="1"/>
          <p:nvPr/>
        </p:nvSpPr>
        <p:spPr>
          <a:xfrm>
            <a:off x="334161" y="812566"/>
            <a:ext cx="7916380" cy="5324535"/>
          </a:xfrm>
          <a:prstGeom prst="rect">
            <a:avLst/>
          </a:prstGeom>
          <a:noFill/>
        </p:spPr>
        <p:txBody>
          <a:bodyPr wrap="square">
            <a:spAutoFit/>
          </a:bodyPr>
          <a:lstStyle/>
          <a:p>
            <a:r>
              <a:rPr lang="sr-Cyrl-RS" sz="2000" b="1" dirty="0"/>
              <a:t>Наредни кораци</a:t>
            </a:r>
          </a:p>
          <a:p>
            <a:endParaRPr lang="sr-Cyrl-RS" sz="2000" dirty="0"/>
          </a:p>
          <a:p>
            <a:pPr marL="285750" indent="-285750" algn="just">
              <a:buFont typeface="Wingdings" panose="05000000000000000000" pitchFamily="2" charset="2"/>
              <a:buChar char="q"/>
            </a:pPr>
            <a:r>
              <a:rPr lang="ru-RU" sz="2000" b="1" dirty="0"/>
              <a:t>Менторинг подршка </a:t>
            </a:r>
            <a:r>
              <a:rPr lang="ru-RU" sz="2000" dirty="0"/>
              <a:t>представља наставак унапређења знања из области озелењавања и фокусира се на практичну примену активности на пољу озелењавања.</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Циљ менторинга је да омогући индивидуалну и практичну подршку за примену зелених пракси у пословању, са фокусом на конкретне мере које одговарају специфичностима сваког предузећа.</a:t>
            </a:r>
            <a:endParaRPr lang="en-US" sz="2000" dirty="0"/>
          </a:p>
          <a:p>
            <a:pPr marL="285750" indent="-285750" algn="just">
              <a:buFont typeface="Wingdings" panose="05000000000000000000" pitchFamily="2" charset="2"/>
              <a:buChar char="q"/>
            </a:pPr>
            <a:endParaRPr lang="en-US" sz="2000" dirty="0"/>
          </a:p>
          <a:p>
            <a:pPr marL="285750" indent="-285750" algn="just">
              <a:buFont typeface="Wingdings" panose="05000000000000000000" pitchFamily="2" charset="2"/>
              <a:buChar char="q"/>
            </a:pPr>
            <a:r>
              <a:rPr lang="ru-RU" sz="2000" dirty="0"/>
              <a:t>Менторска подршка  се </a:t>
            </a:r>
            <a:r>
              <a:rPr lang="sr-Cyrl-RS" sz="2000" dirty="0"/>
              <a:t>пружа </a:t>
            </a:r>
            <a:r>
              <a:rPr lang="ru-RU" sz="2000" dirty="0"/>
              <a:t>на лицу места (директна посета предузећу) или онлајн (Zoom, Microsoft Teams  и сл.)</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Менторску подршку могу да спроведу тренери који су реализовали ову обуку или тренери који нису учествовали у овој обуци.</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Оквирни договори око календара менторинг подршке. </a:t>
            </a:r>
            <a:endParaRPr lang="sr-Cyrl-RS" sz="2000" dirty="0"/>
          </a:p>
        </p:txBody>
      </p:sp>
    </p:spTree>
    <p:extLst>
      <p:ext uri="{BB962C8B-B14F-4D97-AF65-F5344CB8AC3E}">
        <p14:creationId xmlns:p14="http://schemas.microsoft.com/office/powerpoint/2010/main" val="87646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1320</TotalTime>
  <Words>1401</Words>
  <Application>Microsoft Office PowerPoint</Application>
  <PresentationFormat>Widescreen</PresentationFormat>
  <Paragraphs>174</Paragraphs>
  <Slides>12</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Courier New</vt:lpstr>
      <vt:lpstr>Lora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88</cp:revision>
  <dcterms:created xsi:type="dcterms:W3CDTF">2020-07-22T04:20:20Z</dcterms:created>
  <dcterms:modified xsi:type="dcterms:W3CDTF">2025-04-10T07:55:29Z</dcterms:modified>
</cp:coreProperties>
</file>